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6858000" cy="9144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60066"/>
    <a:srgbClr val="000099"/>
    <a:srgbClr val="CCCC00"/>
    <a:srgbClr val="663300"/>
    <a:srgbClr val="0066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5" autoAdjust="0"/>
  </p:normalViewPr>
  <p:slideViewPr>
    <p:cSldViewPr>
      <p:cViewPr>
        <p:scale>
          <a:sx n="100" d="100"/>
          <a:sy n="100" d="100"/>
        </p:scale>
        <p:origin x="-606" y="12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5EEF-2468-4E82-AAE6-9212F7B88722}" type="datetimeFigureOut">
              <a:rPr lang="en-US" smtClean="0"/>
              <a:t>4/12/2011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DF161-C32E-4E06-9CD5-8A745816D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89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scading Flip Book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3"/>
          <p:cNvGrpSpPr>
            <a:grpSpLocks/>
          </p:cNvGrpSpPr>
          <p:nvPr userDrawn="1"/>
        </p:nvGrpSpPr>
        <p:grpSpPr bwMode="auto">
          <a:xfrm>
            <a:off x="-152400" y="4572000"/>
            <a:ext cx="6858000" cy="372157"/>
            <a:chOff x="0" y="5940492"/>
            <a:chExt cx="7772400" cy="409434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0" y="5942012"/>
              <a:ext cx="7772400" cy="1587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5800" y="5943600"/>
              <a:ext cx="3200400" cy="40632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29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Cut along dotted line.</a:t>
              </a:r>
            </a:p>
          </p:txBody>
        </p:sp>
        <p:sp>
          <p:nvSpPr>
            <p:cNvPr id="8" name="Rectangle 1"/>
            <p:cNvSpPr>
              <a:spLocks noChangeArrowheads="1"/>
            </p:cNvSpPr>
            <p:nvPr/>
          </p:nvSpPr>
          <p:spPr bwMode="auto">
            <a:xfrm>
              <a:off x="0" y="5940492"/>
              <a:ext cx="685800" cy="406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820583">
                <a:defRPr/>
              </a:pPr>
              <a:r>
                <a:rPr lang="en-US" b="1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6236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scading Flip Book P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0" y="5029200"/>
            <a:ext cx="6858000" cy="372157"/>
            <a:chOff x="0" y="6397692"/>
            <a:chExt cx="7772400" cy="409434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0" y="6399212"/>
              <a:ext cx="7772400" cy="1587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5800" y="6400800"/>
              <a:ext cx="3200400" cy="40632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29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Cut along dotted line.</a:t>
              </a:r>
            </a:p>
          </p:txBody>
        </p:sp>
        <p:sp>
          <p:nvSpPr>
            <p:cNvPr id="8" name="Rectangle 1"/>
            <p:cNvSpPr>
              <a:spLocks noChangeArrowheads="1"/>
            </p:cNvSpPr>
            <p:nvPr/>
          </p:nvSpPr>
          <p:spPr bwMode="auto">
            <a:xfrm>
              <a:off x="0" y="6397692"/>
              <a:ext cx="685800" cy="406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820583">
                <a:defRPr/>
              </a:pPr>
              <a:r>
                <a:rPr lang="en-US" b="1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1691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scading Flip Book P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0" y="5486400"/>
            <a:ext cx="6858000" cy="372157"/>
            <a:chOff x="0" y="6854892"/>
            <a:chExt cx="7772400" cy="409434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0" y="6856412"/>
              <a:ext cx="7772400" cy="1587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5800" y="6858000"/>
              <a:ext cx="3200400" cy="40632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29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Cut along dotted line.</a:t>
              </a:r>
            </a:p>
          </p:txBody>
        </p:sp>
        <p:sp>
          <p:nvSpPr>
            <p:cNvPr id="8" name="Rectangle 1"/>
            <p:cNvSpPr>
              <a:spLocks noChangeArrowheads="1"/>
            </p:cNvSpPr>
            <p:nvPr/>
          </p:nvSpPr>
          <p:spPr bwMode="auto">
            <a:xfrm>
              <a:off x="0" y="6854892"/>
              <a:ext cx="685800" cy="406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820583">
                <a:defRPr/>
              </a:pPr>
              <a:r>
                <a:rPr lang="en-US" b="1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058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scading Flip Book P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0" y="5858318"/>
            <a:ext cx="6858000" cy="370775"/>
            <a:chOff x="0" y="7313612"/>
            <a:chExt cx="7772400" cy="407914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0" y="7313612"/>
              <a:ext cx="7772400" cy="1587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5800" y="7315200"/>
              <a:ext cx="3200400" cy="40632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29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Cut along dotted line.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277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scading Flip Book Pag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0" y="6400800"/>
            <a:ext cx="6858000" cy="372157"/>
            <a:chOff x="0" y="7769292"/>
            <a:chExt cx="7772400" cy="409434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0" y="7770812"/>
              <a:ext cx="7772400" cy="1587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5800" y="7772400"/>
              <a:ext cx="3200400" cy="40632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29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Cut along dotted line.</a:t>
              </a:r>
            </a:p>
          </p:txBody>
        </p:sp>
        <p:sp>
          <p:nvSpPr>
            <p:cNvPr id="8" name="Rectangle 1"/>
            <p:cNvSpPr>
              <a:spLocks noChangeArrowheads="1"/>
            </p:cNvSpPr>
            <p:nvPr/>
          </p:nvSpPr>
          <p:spPr bwMode="auto">
            <a:xfrm>
              <a:off x="0" y="7769292"/>
              <a:ext cx="685800" cy="406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820583">
                <a:defRPr/>
              </a:pPr>
              <a:r>
                <a:rPr lang="en-US" b="1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038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scading Flip Book Pag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0" y="6832207"/>
            <a:ext cx="6858000" cy="372157"/>
            <a:chOff x="0" y="8226492"/>
            <a:chExt cx="7772400" cy="409434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0" y="8228012"/>
              <a:ext cx="7772400" cy="1587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5800" y="8229600"/>
              <a:ext cx="3200400" cy="40632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29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Cut along dotted line.</a:t>
              </a:r>
            </a:p>
          </p:txBody>
        </p:sp>
        <p:sp>
          <p:nvSpPr>
            <p:cNvPr id="8" name="Rectangle 1"/>
            <p:cNvSpPr>
              <a:spLocks noChangeArrowheads="1"/>
            </p:cNvSpPr>
            <p:nvPr/>
          </p:nvSpPr>
          <p:spPr bwMode="auto">
            <a:xfrm>
              <a:off x="0" y="8226492"/>
              <a:ext cx="685800" cy="406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820583">
                <a:defRPr/>
              </a:pPr>
              <a:r>
                <a:rPr lang="en-US" b="1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8787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scading Flip Book Pag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0" y="7247843"/>
            <a:ext cx="6858000" cy="372157"/>
            <a:chOff x="0" y="8683692"/>
            <a:chExt cx="7772400" cy="409434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0" y="8685212"/>
              <a:ext cx="7772400" cy="1587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5800" y="8686800"/>
              <a:ext cx="3200400" cy="40632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29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Cut along dotted line.</a:t>
              </a:r>
            </a:p>
          </p:txBody>
        </p:sp>
        <p:sp>
          <p:nvSpPr>
            <p:cNvPr id="8" name="Rectangle 1"/>
            <p:cNvSpPr>
              <a:spLocks noChangeArrowheads="1"/>
            </p:cNvSpPr>
            <p:nvPr/>
          </p:nvSpPr>
          <p:spPr bwMode="auto">
            <a:xfrm>
              <a:off x="0" y="8683692"/>
              <a:ext cx="685800" cy="406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820583">
                <a:defRPr/>
              </a:pPr>
              <a:r>
                <a:rPr lang="en-US" b="1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148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scading Flip Book Pag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>
            <a:grpSpLocks/>
          </p:cNvGrpSpPr>
          <p:nvPr userDrawn="1"/>
        </p:nvGrpSpPr>
        <p:grpSpPr bwMode="auto">
          <a:xfrm>
            <a:off x="-7495" y="7732752"/>
            <a:ext cx="6858000" cy="372157"/>
            <a:chOff x="0" y="9140892"/>
            <a:chExt cx="7772400" cy="409434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0" y="9142412"/>
              <a:ext cx="7772400" cy="1587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5800" y="9144000"/>
              <a:ext cx="3200400" cy="40632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29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Cut along dotted line.</a:t>
              </a:r>
            </a:p>
          </p:txBody>
        </p:sp>
        <p:sp>
          <p:nvSpPr>
            <p:cNvPr id="8" name="Rectangle 1"/>
            <p:cNvSpPr>
              <a:spLocks noChangeArrowheads="1"/>
            </p:cNvSpPr>
            <p:nvPr/>
          </p:nvSpPr>
          <p:spPr bwMode="auto">
            <a:xfrm>
              <a:off x="0" y="9140892"/>
              <a:ext cx="685800" cy="406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820583">
                <a:defRPr/>
              </a:pPr>
              <a:r>
                <a:rPr lang="en-US" b="1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6829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scading Flip Book Pag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1"/>
          <p:cNvGrpSpPr>
            <a:grpSpLocks/>
          </p:cNvGrpSpPr>
          <p:nvPr userDrawn="1"/>
        </p:nvGrpSpPr>
        <p:grpSpPr bwMode="auto">
          <a:xfrm>
            <a:off x="0" y="8307027"/>
            <a:ext cx="6858000" cy="419904"/>
            <a:chOff x="0" y="9599612"/>
            <a:chExt cx="7772400" cy="461895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0" y="9655241"/>
              <a:ext cx="685800" cy="406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820583">
                <a:defRPr/>
              </a:pPr>
              <a:r>
                <a:rPr lang="en-US" b="1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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9599612"/>
              <a:ext cx="7772400" cy="1587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85800" y="9601199"/>
              <a:ext cx="3200400" cy="40626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29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Cut along dotted line.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0142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scading Flip Book Pag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21"/>
          <p:cNvGrpSpPr>
            <a:grpSpLocks/>
          </p:cNvGrpSpPr>
          <p:nvPr userDrawn="1"/>
        </p:nvGrpSpPr>
        <p:grpSpPr bwMode="auto">
          <a:xfrm>
            <a:off x="-76200" y="8724096"/>
            <a:ext cx="6858000" cy="419904"/>
            <a:chOff x="0" y="9599612"/>
            <a:chExt cx="7772400" cy="461895"/>
          </a:xfrm>
        </p:grpSpPr>
        <p:sp>
          <p:nvSpPr>
            <p:cNvPr id="11" name="Rectangle 1"/>
            <p:cNvSpPr>
              <a:spLocks noChangeArrowheads="1"/>
            </p:cNvSpPr>
            <p:nvPr/>
          </p:nvSpPr>
          <p:spPr bwMode="auto">
            <a:xfrm>
              <a:off x="0" y="9655241"/>
              <a:ext cx="685800" cy="406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820583">
                <a:defRPr/>
              </a:pPr>
              <a:r>
                <a:rPr lang="en-US" b="1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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0" y="9599612"/>
              <a:ext cx="7772400" cy="1587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85800" y="9601199"/>
              <a:ext cx="3200400" cy="40626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29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Cut along dotted line.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394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5EEF-2468-4E82-AAE6-9212F7B88722}" type="datetimeFigureOut">
              <a:rPr lang="en-US" smtClean="0"/>
              <a:t>4/12/2011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DF161-C32E-4E06-9CD5-8A745816D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47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scading Flip Book Pag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489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5EEF-2468-4E82-AAE6-9212F7B88722}" type="datetimeFigureOut">
              <a:rPr lang="en-US" smtClean="0"/>
              <a:t>4/12/2011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DF161-C32E-4E06-9CD5-8A745816D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98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5EEF-2468-4E82-AAE6-9212F7B88722}" type="datetimeFigureOut">
              <a:rPr lang="en-US" smtClean="0"/>
              <a:t>4/12/2011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DF161-C32E-4E06-9CD5-8A745816D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2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5EEF-2468-4E82-AAE6-9212F7B88722}" type="datetimeFigureOut">
              <a:rPr lang="en-US" smtClean="0"/>
              <a:t>4/12/2011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DF161-C32E-4E06-9CD5-8A745816D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06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5EEF-2468-4E82-AAE6-9212F7B88722}" type="datetimeFigureOut">
              <a:rPr lang="en-US" smtClean="0"/>
              <a:t>4/12/2011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DF161-C32E-4E06-9CD5-8A745816D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49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5EEF-2468-4E82-AAE6-9212F7B88722}" type="datetimeFigureOut">
              <a:rPr lang="en-US" smtClean="0"/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DF161-C32E-4E06-9CD5-8A745816D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08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5EEF-2468-4E82-AAE6-9212F7B88722}" type="datetimeFigureOut">
              <a:rPr lang="en-US" smtClean="0"/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DF161-C32E-4E06-9CD5-8A745816D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20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scading Flip Book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7"/>
          <p:cNvGrpSpPr>
            <a:grpSpLocks/>
          </p:cNvGrpSpPr>
          <p:nvPr userDrawn="1"/>
        </p:nvGrpSpPr>
        <p:grpSpPr bwMode="auto">
          <a:xfrm>
            <a:off x="0" y="4114800"/>
            <a:ext cx="6858000" cy="372157"/>
            <a:chOff x="0" y="5483292"/>
            <a:chExt cx="7772400" cy="409434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0" y="5484812"/>
              <a:ext cx="7772400" cy="407914"/>
              <a:chOff x="0" y="5484812"/>
              <a:chExt cx="7772400" cy="407914"/>
            </a:xfrm>
          </p:grpSpPr>
          <p:cxnSp>
            <p:nvCxnSpPr>
              <p:cNvPr id="9" name="Straight Connector 2"/>
              <p:cNvCxnSpPr/>
              <p:nvPr/>
            </p:nvCxnSpPr>
            <p:spPr>
              <a:xfrm>
                <a:off x="0" y="5484812"/>
                <a:ext cx="7772400" cy="1587"/>
              </a:xfrm>
              <a:prstGeom prst="line">
                <a:avLst/>
              </a:prstGeom>
              <a:ln>
                <a:prstDash val="dash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685800" y="5486400"/>
                <a:ext cx="3200400" cy="40632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defTabSz="91429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+mn-lt"/>
                  </a:rPr>
                  <a:t>Cut along dotted line.</a:t>
                </a:r>
              </a:p>
            </p:txBody>
          </p:sp>
        </p:grpSp>
        <p:sp>
          <p:nvSpPr>
            <p:cNvPr id="8" name="Rectangle 1"/>
            <p:cNvSpPr>
              <a:spLocks noChangeArrowheads="1"/>
            </p:cNvSpPr>
            <p:nvPr/>
          </p:nvSpPr>
          <p:spPr bwMode="auto">
            <a:xfrm>
              <a:off x="0" y="5483292"/>
              <a:ext cx="685800" cy="406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defTabSz="820583">
                <a:defRPr/>
              </a:pPr>
              <a:r>
                <a:rPr lang="en-US" b="1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1639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D5EEF-2468-4E82-AAE6-9212F7B88722}" type="datetimeFigureOut">
              <a:rPr lang="en-US" smtClean="0"/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DF161-C32E-4E06-9CD5-8A745816D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78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68" r:id="rId17"/>
    <p:sldLayoutId id="2147483669" r:id="rId18"/>
    <p:sldLayoutId id="2147483670" r:id="rId19"/>
    <p:sldLayoutId id="2147483671" r:id="rId2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398" y="457200"/>
            <a:ext cx="5769433" cy="15601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82058" tIns="41029" rIns="82058" bIns="41029">
            <a:spAutoFit/>
            <a:scene3d>
              <a:camera prst="perspectiveBelow"/>
              <a:lightRig rig="threePt" dir="t"/>
            </a:scene3d>
          </a:bodyPr>
          <a:lstStyle/>
          <a:p>
            <a:pPr algn="ctr"/>
            <a:r>
              <a:rPr lang="en-US" sz="9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My Top 12!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7553" y="2637589"/>
            <a:ext cx="57694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4990810" pitchFamily="2" charset="0"/>
              </a:rPr>
              <a:t>Mrs. Gage</a:t>
            </a:r>
            <a:endParaRPr lang="en-US" sz="4400" dirty="0">
              <a:latin typeface="499081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81548">
            <a:off x="625031" y="2428255"/>
            <a:ext cx="934298" cy="1015542"/>
          </a:xfrm>
          <a:prstGeom prst="rect">
            <a:avLst/>
          </a:prstGeom>
        </p:spPr>
      </p:pic>
      <p:pic>
        <p:nvPicPr>
          <p:cNvPr id="1028" name="Picture 4" descr="C:\Documents and Settings\rebecca.gage\Local Settings\Temporary Internet Files\Content.IE5\1DBI4TRS\MM900395714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163289"/>
            <a:ext cx="1545475" cy="154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46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5"/>
          <p:cNvSpPr txBox="1">
            <a:spLocks noChangeArrowheads="1"/>
          </p:cNvSpPr>
          <p:nvPr/>
        </p:nvSpPr>
        <p:spPr bwMode="auto">
          <a:xfrm>
            <a:off x="-16042" y="7903835"/>
            <a:ext cx="6858000" cy="363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r>
              <a:rPr lang="en-US" b="1" dirty="0" smtClean="0">
                <a:solidFill>
                  <a:srgbClr val="FF0066"/>
                </a:solidFill>
                <a:latin typeface="Calibri" pitchFamily="34" charset="0"/>
              </a:rPr>
              <a:t>Place Value</a:t>
            </a:r>
            <a:endParaRPr lang="en-US" b="1" dirty="0">
              <a:solidFill>
                <a:srgbClr val="FF0066"/>
              </a:solidFill>
              <a:latin typeface="Calibri" pitchFamily="34" charset="0"/>
            </a:endParaRPr>
          </a:p>
        </p:txBody>
      </p:sp>
      <p:sp>
        <p:nvSpPr>
          <p:cNvPr id="5" name="Text Placeholder 6"/>
          <p:cNvSpPr txBox="1">
            <a:spLocks/>
          </p:cNvSpPr>
          <p:nvPr/>
        </p:nvSpPr>
        <p:spPr>
          <a:xfrm>
            <a:off x="304800" y="484909"/>
            <a:ext cx="6082553" cy="429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solidFill>
                  <a:srgbClr val="FF0066"/>
                </a:solidFill>
              </a:rPr>
              <a:t>Place Value</a:t>
            </a:r>
            <a:endParaRPr lang="en-US" sz="1800" b="1" dirty="0">
              <a:solidFill>
                <a:srgbClr val="FF0066"/>
              </a:solidFill>
            </a:endParaRPr>
          </a:p>
        </p:txBody>
      </p:sp>
      <p:sp>
        <p:nvSpPr>
          <p:cNvPr id="6" name="Text Placeholder 6"/>
          <p:cNvSpPr txBox="1">
            <a:spLocks/>
          </p:cNvSpPr>
          <p:nvPr/>
        </p:nvSpPr>
        <p:spPr>
          <a:xfrm>
            <a:off x="457200" y="838200"/>
            <a:ext cx="6082553" cy="429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 smtClean="0"/>
              <a:t>Whole Number</a:t>
            </a:r>
            <a:endParaRPr lang="en-US" sz="1800" b="1" dirty="0"/>
          </a:p>
        </p:txBody>
      </p:sp>
      <p:sp>
        <p:nvSpPr>
          <p:cNvPr id="8" name="Text Placeholder 6"/>
          <p:cNvSpPr txBox="1">
            <a:spLocks/>
          </p:cNvSpPr>
          <p:nvPr/>
        </p:nvSpPr>
        <p:spPr>
          <a:xfrm>
            <a:off x="489284" y="1371601"/>
            <a:ext cx="1018673" cy="43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 smtClean="0">
                <a:solidFill>
                  <a:srgbClr val="660066"/>
                </a:solidFill>
              </a:rPr>
              <a:t>millions</a:t>
            </a:r>
            <a:endParaRPr lang="en-US" sz="1800" dirty="0">
              <a:solidFill>
                <a:srgbClr val="660066"/>
              </a:solidFill>
            </a:endParaRPr>
          </a:p>
        </p:txBody>
      </p:sp>
      <p:sp>
        <p:nvSpPr>
          <p:cNvPr id="9" name="Text Placeholder 6"/>
          <p:cNvSpPr txBox="1">
            <a:spLocks/>
          </p:cNvSpPr>
          <p:nvPr/>
        </p:nvSpPr>
        <p:spPr>
          <a:xfrm>
            <a:off x="2245895" y="1371600"/>
            <a:ext cx="1335505" cy="43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thousands</a:t>
            </a:r>
            <a:endParaRPr lang="en-US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 Placeholder 6"/>
          <p:cNvSpPr txBox="1">
            <a:spLocks/>
          </p:cNvSpPr>
          <p:nvPr/>
        </p:nvSpPr>
        <p:spPr>
          <a:xfrm>
            <a:off x="4086727" y="1371600"/>
            <a:ext cx="1018673" cy="43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ones</a:t>
            </a:r>
            <a:endParaRPr lang="en-US" sz="1800" dirty="0">
              <a:solidFill>
                <a:srgbClr val="00B050"/>
              </a:solidFill>
            </a:endParaRPr>
          </a:p>
        </p:txBody>
      </p:sp>
      <p:sp>
        <p:nvSpPr>
          <p:cNvPr id="11" name="Text Placeholder 6"/>
          <p:cNvSpPr txBox="1">
            <a:spLocks/>
          </p:cNvSpPr>
          <p:nvPr/>
        </p:nvSpPr>
        <p:spPr>
          <a:xfrm>
            <a:off x="5557175" y="1039092"/>
            <a:ext cx="1018673" cy="4375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/>
              <a:t>D</a:t>
            </a:r>
            <a:r>
              <a:rPr lang="en-US" sz="1800" dirty="0" smtClean="0"/>
              <a:t>ecimals</a:t>
            </a:r>
            <a:endParaRPr lang="en-US" sz="1800" dirty="0"/>
          </a:p>
        </p:txBody>
      </p:sp>
      <p:sp>
        <p:nvSpPr>
          <p:cNvPr id="12" name="Text Placeholder 6"/>
          <p:cNvSpPr txBox="1">
            <a:spLocks/>
          </p:cNvSpPr>
          <p:nvPr/>
        </p:nvSpPr>
        <p:spPr>
          <a:xfrm>
            <a:off x="5486400" y="1925782"/>
            <a:ext cx="1018673" cy="43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 smtClean="0"/>
              <a:t>tenths</a:t>
            </a:r>
            <a:endParaRPr lang="en-US" sz="18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593271" y="914400"/>
            <a:ext cx="24062" cy="21336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6200" y="1809112"/>
            <a:ext cx="6765758" cy="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29697" y="1828800"/>
            <a:ext cx="0" cy="2843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105400" y="1828800"/>
            <a:ext cx="0" cy="2843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23100" y="1883491"/>
            <a:ext cx="0" cy="2843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2677598">
            <a:off x="5117682" y="1959871"/>
            <a:ext cx="635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00B050"/>
                </a:solidFill>
              </a:rPr>
              <a:t>1</a:t>
            </a:r>
            <a:r>
              <a:rPr lang="en-US" dirty="0" smtClean="0">
                <a:solidFill>
                  <a:srgbClr val="00B050"/>
                </a:solidFill>
              </a:rPr>
              <a:t>’s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2659214">
            <a:off x="4583797" y="1922014"/>
            <a:ext cx="635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00B050"/>
                </a:solidFill>
              </a:rPr>
              <a:t>10</a:t>
            </a:r>
            <a:r>
              <a:rPr lang="en-US" dirty="0" smtClean="0">
                <a:solidFill>
                  <a:srgbClr val="00B050"/>
                </a:solidFill>
              </a:rPr>
              <a:t>’s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3290752">
            <a:off x="3917240" y="1921320"/>
            <a:ext cx="739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00B050"/>
                </a:solidFill>
              </a:rPr>
              <a:t>100</a:t>
            </a:r>
            <a:r>
              <a:rPr lang="en-US" dirty="0" smtClean="0">
                <a:solidFill>
                  <a:srgbClr val="00B050"/>
                </a:solidFill>
              </a:rPr>
              <a:t>’s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3290752">
            <a:off x="3209179" y="1993639"/>
            <a:ext cx="967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,000’s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3296332" y="1841197"/>
            <a:ext cx="0" cy="2843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3723663" y="1025604"/>
            <a:ext cx="283153" cy="1107996"/>
            <a:chOff x="3723663" y="1063895"/>
            <a:chExt cx="283153" cy="1107996"/>
          </a:xfrm>
        </p:grpSpPr>
        <p:sp>
          <p:nvSpPr>
            <p:cNvPr id="33" name="TextBox 32"/>
            <p:cNvSpPr txBox="1"/>
            <p:nvPr/>
          </p:nvSpPr>
          <p:spPr>
            <a:xfrm rot="21427182">
              <a:off x="3723663" y="1063895"/>
              <a:ext cx="28315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 smtClean="0"/>
                <a:t>,</a:t>
              </a:r>
              <a:endParaRPr lang="en-US" sz="6600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3865240" y="1809112"/>
              <a:ext cx="84618" cy="74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868995" y="1045767"/>
            <a:ext cx="283153" cy="1107996"/>
            <a:chOff x="3723663" y="1063895"/>
            <a:chExt cx="283153" cy="1107996"/>
          </a:xfrm>
        </p:grpSpPr>
        <p:sp>
          <p:nvSpPr>
            <p:cNvPr id="37" name="TextBox 36"/>
            <p:cNvSpPr txBox="1"/>
            <p:nvPr/>
          </p:nvSpPr>
          <p:spPr>
            <a:xfrm rot="21427182">
              <a:off x="3723663" y="1063895"/>
              <a:ext cx="28315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 smtClean="0"/>
                <a:t>,</a:t>
              </a:r>
              <a:endParaRPr lang="en-US" sz="6600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3865240" y="1809112"/>
              <a:ext cx="84618" cy="74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 rot="3290752">
            <a:off x="2626357" y="2014610"/>
            <a:ext cx="967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,000’s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2713510" y="1828800"/>
            <a:ext cx="0" cy="2843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 rot="3290752">
            <a:off x="1869766" y="2194638"/>
            <a:ext cx="137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100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,000’s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1917766" y="1814287"/>
            <a:ext cx="0" cy="2843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 rot="3290752">
            <a:off x="1153512" y="2164116"/>
            <a:ext cx="137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660066"/>
                </a:solidFill>
              </a:rPr>
              <a:t>1</a:t>
            </a:r>
            <a:r>
              <a:rPr lang="en-US" dirty="0" smtClean="0">
                <a:solidFill>
                  <a:srgbClr val="660066"/>
                </a:solidFill>
              </a:rPr>
              <a:t>,000,000’s</a:t>
            </a:r>
            <a:endParaRPr lang="en-US" dirty="0">
              <a:solidFill>
                <a:srgbClr val="660066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1327206" y="1798278"/>
            <a:ext cx="0" cy="2843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rot="3290752">
            <a:off x="606494" y="2181402"/>
            <a:ext cx="137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660066"/>
                </a:solidFill>
              </a:rPr>
              <a:t>10</a:t>
            </a:r>
            <a:r>
              <a:rPr lang="en-US" dirty="0" smtClean="0">
                <a:solidFill>
                  <a:srgbClr val="660066"/>
                </a:solidFill>
              </a:rPr>
              <a:t>,000,000’s</a:t>
            </a:r>
            <a:endParaRPr lang="en-US" dirty="0">
              <a:solidFill>
                <a:srgbClr val="660066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780188" y="1815564"/>
            <a:ext cx="0" cy="2843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 rot="3290752">
            <a:off x="2010" y="2368775"/>
            <a:ext cx="1801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660066"/>
                </a:solidFill>
              </a:rPr>
              <a:t>100</a:t>
            </a:r>
            <a:r>
              <a:rPr lang="en-US" dirty="0" smtClean="0">
                <a:solidFill>
                  <a:srgbClr val="660066"/>
                </a:solidFill>
              </a:rPr>
              <a:t>,000,000’s</a:t>
            </a:r>
            <a:endParaRPr lang="en-US" dirty="0">
              <a:solidFill>
                <a:srgbClr val="660066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266058" y="1828798"/>
            <a:ext cx="0" cy="2843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617333" y="3017478"/>
            <a:ext cx="1088267" cy="0"/>
          </a:xfrm>
          <a:prstGeom prst="straightConnector1">
            <a:avLst/>
          </a:prstGeom>
          <a:ln>
            <a:solidFill>
              <a:srgbClr val="FF0066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Text Placeholder 6"/>
          <p:cNvSpPr txBox="1">
            <a:spLocks/>
          </p:cNvSpPr>
          <p:nvPr/>
        </p:nvSpPr>
        <p:spPr>
          <a:xfrm>
            <a:off x="5627449" y="3077442"/>
            <a:ext cx="1018673" cy="4375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 smtClean="0"/>
              <a:t>Parts of a whole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1271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-19050" y="8305800"/>
            <a:ext cx="6858000" cy="363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Code Words (Crack the Code)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038101"/>
              </p:ext>
            </p:extLst>
          </p:nvPr>
        </p:nvGraphicFramePr>
        <p:xfrm>
          <a:off x="228600" y="609600"/>
          <a:ext cx="6400800" cy="632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  <a:gridCol w="18288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Baskerville Old Face" pitchFamily="18" charset="0"/>
                        </a:rPr>
                        <a:t>ADDITION</a:t>
                      </a:r>
                      <a:endParaRPr lang="en-US" sz="1400" dirty="0">
                        <a:latin typeface="Baskerville Old Fac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Baskerville Old Face" pitchFamily="18" charset="0"/>
                        </a:rPr>
                        <a:t>SUBTRACTION</a:t>
                      </a:r>
                      <a:endParaRPr lang="en-US" sz="1400" dirty="0">
                        <a:latin typeface="Baskerville Old Fac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Baskerville Old Face" pitchFamily="18" charset="0"/>
                        </a:rPr>
                        <a:t>MULTIPLICATION</a:t>
                      </a:r>
                      <a:endParaRPr lang="en-US" sz="1400" dirty="0">
                        <a:latin typeface="Baskerville Old Fac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Baskerville Old Face" pitchFamily="18" charset="0"/>
                        </a:rPr>
                        <a:t>DIVISION</a:t>
                      </a:r>
                      <a:endParaRPr lang="en-US" sz="1400" dirty="0">
                        <a:latin typeface="Baskerville Old Face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Add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How many left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Each </a:t>
                      </a:r>
                      <a:r>
                        <a:rPr lang="en-US" sz="1050" dirty="0" smtClean="0"/>
                        <a:t>(</a:t>
                      </a:r>
                      <a:r>
                        <a:rPr lang="en-US" sz="1050" i="1" dirty="0" smtClean="0"/>
                        <a:t>when outside the question, not inside)</a:t>
                      </a:r>
                      <a:endParaRPr lang="en-US" sz="105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Each </a:t>
                      </a:r>
                      <a:r>
                        <a:rPr lang="en-US" sz="1100" dirty="0" smtClean="0"/>
                        <a:t>(</a:t>
                      </a:r>
                      <a:r>
                        <a:rPr lang="en-US" sz="1100" i="1" dirty="0" smtClean="0"/>
                        <a:t>inside the question)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How many 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Twice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Divide</a:t>
                      </a:r>
                      <a:endParaRPr lang="en-US" sz="1400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How much less than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Product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Split</a:t>
                      </a:r>
                      <a:r>
                        <a:rPr lang="en-US" sz="1400" baseline="0" dirty="0" smtClean="0"/>
                        <a:t> equally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How much more than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How many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Share equally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Added to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Subtract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How much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Share in equal amounts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Difference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Remainder – part of division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How many in all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Remainder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Times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Equally among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How much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Left over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Squared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Mean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How long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Take away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Cubed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Average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perimeter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Times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How much was each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How much per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How much smaller</a:t>
                      </a:r>
                      <a:r>
                        <a:rPr lang="en-US" sz="1400" baseline="0" dirty="0" smtClean="0"/>
                        <a:t> than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How much greater</a:t>
                      </a:r>
                      <a:r>
                        <a:rPr lang="en-US" sz="1400" baseline="0" dirty="0" smtClean="0"/>
                        <a:t> than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0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8686800"/>
            <a:ext cx="6858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8789843"/>
            <a:ext cx="6858000" cy="35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Don’t Forget!!!</a:t>
            </a:r>
          </a:p>
        </p:txBody>
      </p:sp>
      <p:sp>
        <p:nvSpPr>
          <p:cNvPr id="4" name="Text Placeholder 6"/>
          <p:cNvSpPr txBox="1">
            <a:spLocks/>
          </p:cNvSpPr>
          <p:nvPr/>
        </p:nvSpPr>
        <p:spPr>
          <a:xfrm>
            <a:off x="323850" y="381000"/>
            <a:ext cx="6082553" cy="429491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Don’t Forget to always…    </a:t>
            </a:r>
            <a:endParaRPr lang="en-US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 Placeholder 6"/>
          <p:cNvSpPr txBox="1">
            <a:spLocks/>
          </p:cNvSpPr>
          <p:nvPr/>
        </p:nvSpPr>
        <p:spPr>
          <a:xfrm>
            <a:off x="304800" y="1828800"/>
            <a:ext cx="6082553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Label, label, label</a:t>
            </a:r>
          </a:p>
          <a:p>
            <a:r>
              <a:rPr lang="en-US" sz="1800" dirty="0" smtClean="0"/>
              <a:t>All sides of shapes for perimeter</a:t>
            </a:r>
          </a:p>
          <a:p>
            <a:r>
              <a:rPr lang="en-US" sz="1800" dirty="0" smtClean="0"/>
              <a:t>Clocks</a:t>
            </a:r>
          </a:p>
          <a:p>
            <a:r>
              <a:rPr lang="en-US" sz="1800" dirty="0" smtClean="0"/>
              <a:t>Thermometers</a:t>
            </a:r>
          </a:p>
          <a:p>
            <a:r>
              <a:rPr lang="en-US" sz="1800" dirty="0" smtClean="0"/>
              <a:t>Money</a:t>
            </a:r>
          </a:p>
          <a:p>
            <a:r>
              <a:rPr lang="en-US" sz="1800" dirty="0" smtClean="0"/>
              <a:t>Graphs/key</a:t>
            </a:r>
          </a:p>
          <a:p>
            <a:r>
              <a:rPr lang="en-US" sz="1800" dirty="0" smtClean="0"/>
              <a:t>Look at pictures/array</a:t>
            </a:r>
          </a:p>
          <a:p>
            <a:r>
              <a:rPr lang="en-US" sz="1800" dirty="0" smtClean="0"/>
              <a:t>Use </a:t>
            </a:r>
            <a:r>
              <a:rPr lang="en-US" sz="1800" dirty="0" smtClean="0"/>
              <a:t>your formula chart    </a:t>
            </a:r>
            <a:endParaRPr lang="en-US" sz="1800" dirty="0" smtClean="0"/>
          </a:p>
          <a:p>
            <a:r>
              <a:rPr lang="en-US" sz="1800" u="sng" dirty="0" smtClean="0"/>
              <a:t>Underline</a:t>
            </a:r>
            <a:r>
              <a:rPr lang="en-US" sz="1800" dirty="0" smtClean="0"/>
              <a:t> or circle clue/code words</a:t>
            </a:r>
          </a:p>
          <a:p>
            <a:r>
              <a:rPr lang="en-US" sz="1800" dirty="0" smtClean="0"/>
              <a:t>What do you know?</a:t>
            </a:r>
          </a:p>
          <a:p>
            <a:r>
              <a:rPr lang="en-US" sz="1800" dirty="0" smtClean="0"/>
              <a:t>What do you need to know?</a:t>
            </a:r>
            <a:endParaRPr lang="en-US" sz="1800" dirty="0"/>
          </a:p>
        </p:txBody>
      </p:sp>
      <p:sp>
        <p:nvSpPr>
          <p:cNvPr id="5" name="Oval 4"/>
          <p:cNvSpPr/>
          <p:nvPr/>
        </p:nvSpPr>
        <p:spPr>
          <a:xfrm>
            <a:off x="1905000" y="4495800"/>
            <a:ext cx="609600" cy="3048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7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6"/>
          <p:cNvSpPr txBox="1">
            <a:spLocks noChangeArrowheads="1"/>
          </p:cNvSpPr>
          <p:nvPr/>
        </p:nvSpPr>
        <p:spPr bwMode="auto">
          <a:xfrm>
            <a:off x="0" y="4191000"/>
            <a:ext cx="6858000" cy="363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r>
              <a:rPr lang="en-US" b="1" dirty="0" smtClean="0">
                <a:solidFill>
                  <a:srgbClr val="FF0066"/>
                </a:solidFill>
                <a:latin typeface="Calibri" pitchFamily="34" charset="0"/>
              </a:rPr>
              <a:t>Perimeter</a:t>
            </a:r>
            <a:endParaRPr lang="en-US" b="1" dirty="0">
              <a:solidFill>
                <a:srgbClr val="FF0066"/>
              </a:solidFill>
              <a:latin typeface="Calibri" pitchFamily="34" charset="0"/>
            </a:endParaRPr>
          </a:p>
        </p:txBody>
      </p:sp>
      <p:sp>
        <p:nvSpPr>
          <p:cNvPr id="14339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152400" y="228600"/>
            <a:ext cx="6553200" cy="914400"/>
          </a:xfrm>
        </p:spPr>
        <p:txBody>
          <a:bodyPr>
            <a:normAutofit/>
          </a:bodyPr>
          <a:lstStyle/>
          <a:p>
            <a:r>
              <a:rPr lang="en-US" sz="2000" u="sng" dirty="0" smtClean="0">
                <a:solidFill>
                  <a:srgbClr val="FF0066"/>
                </a:solidFill>
              </a:rPr>
              <a:t>Perimeter: </a:t>
            </a:r>
            <a:r>
              <a:rPr lang="en-US" sz="2000" dirty="0" smtClean="0"/>
              <a:t>It’s the distance around an object.</a:t>
            </a:r>
          </a:p>
          <a:p>
            <a:r>
              <a:rPr lang="en-US" sz="2000" dirty="0" smtClean="0"/>
              <a:t>To find perimeter </a:t>
            </a:r>
            <a:r>
              <a:rPr lang="en-US" sz="2000" b="1" u="sng" dirty="0" smtClean="0"/>
              <a:t>ADD</a:t>
            </a:r>
            <a:r>
              <a:rPr lang="en-US" sz="2000" dirty="0" smtClean="0"/>
              <a:t> all of the sides.</a:t>
            </a:r>
          </a:p>
        </p:txBody>
      </p:sp>
      <p:sp>
        <p:nvSpPr>
          <p:cNvPr id="3" name="Isosceles Triangle 2"/>
          <p:cNvSpPr/>
          <p:nvPr/>
        </p:nvSpPr>
        <p:spPr>
          <a:xfrm>
            <a:off x="698321" y="1282898"/>
            <a:ext cx="1143000" cy="103909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spcCol="0"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84071" y="2307274"/>
            <a:ext cx="571500" cy="282914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1300" dirty="0"/>
              <a:t>7 in.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39615" y="1662545"/>
            <a:ext cx="571500" cy="282914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1300" dirty="0"/>
              <a:t>7 in.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6628" y="1662544"/>
            <a:ext cx="571500" cy="282914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1300" dirty="0"/>
              <a:t>7 in.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0755" y="2760464"/>
            <a:ext cx="1546412" cy="363736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dirty="0" smtClean="0"/>
              <a:t>P =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04182" y="1476009"/>
            <a:ext cx="1546412" cy="86726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82058" tIns="41029" rIns="82058" bIns="41029" spcCol="0"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70321" y="1504059"/>
            <a:ext cx="1008529" cy="8765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82058" tIns="41029" rIns="82058" bIns="41029" spcCol="0"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34747" y="1196212"/>
            <a:ext cx="756397" cy="282914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1300" dirty="0"/>
              <a:t>29 cm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21300" y="2362200"/>
            <a:ext cx="756397" cy="282914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1300" dirty="0"/>
              <a:t>29 cm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77747" y="1726421"/>
            <a:ext cx="756397" cy="282914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1300" dirty="0"/>
              <a:t>18 cm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22453" y="1143000"/>
            <a:ext cx="756397" cy="282914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1300" dirty="0"/>
              <a:t>6 in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31335" y="2749114"/>
            <a:ext cx="1546412" cy="363736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dirty="0" smtClean="0"/>
              <a:t>P =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804846" y="2733828"/>
            <a:ext cx="1546412" cy="363736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dirty="0" smtClean="0"/>
              <a:t>P 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4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4619805"/>
            <a:ext cx="6858000" cy="363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Area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5363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152400" y="213850"/>
            <a:ext cx="6548718" cy="2681750"/>
          </a:xfrm>
        </p:spPr>
        <p:txBody>
          <a:bodyPr>
            <a:normAutofit/>
          </a:bodyPr>
          <a:lstStyle/>
          <a:p>
            <a:r>
              <a:rPr lang="en-US" sz="2000" u="sng" dirty="0" smtClean="0">
                <a:solidFill>
                  <a:schemeClr val="accent6">
                    <a:lumMod val="75000"/>
                  </a:schemeClr>
                </a:solidFill>
              </a:rPr>
              <a:t>Area:  </a:t>
            </a:r>
            <a:r>
              <a:rPr lang="en-US" sz="2000" dirty="0" smtClean="0"/>
              <a:t>The space enclosed inside a shape.</a:t>
            </a:r>
          </a:p>
          <a:p>
            <a:r>
              <a:rPr lang="en-US" sz="2000" dirty="0" smtClean="0"/>
              <a:t>The shaded area </a:t>
            </a:r>
            <a:r>
              <a:rPr lang="en-US" sz="2000" b="1" u="sng" dirty="0" smtClean="0"/>
              <a:t>OR </a:t>
            </a:r>
            <a:r>
              <a:rPr lang="en-US" sz="2000" dirty="0" smtClean="0"/>
              <a:t>the area inside the perimeter. (The inside of a shape.)</a:t>
            </a:r>
          </a:p>
          <a:p>
            <a:r>
              <a:rPr lang="en-US" sz="2000" dirty="0" smtClean="0"/>
              <a:t>Formula:  b x h = area</a:t>
            </a:r>
          </a:p>
          <a:p>
            <a:r>
              <a:rPr lang="en-US" sz="2000" dirty="0" smtClean="0"/>
              <a:t>Remember when encountering halves put them together to make one whole.</a:t>
            </a:r>
          </a:p>
          <a:p>
            <a:pPr marL="0" indent="0">
              <a:buNone/>
            </a:pPr>
            <a:r>
              <a:rPr lang="en-US" sz="2000" dirty="0" smtClean="0"/>
              <a:t>                +    +       </a:t>
            </a:r>
            <a:r>
              <a:rPr lang="en-US" sz="2000" dirty="0" smtClean="0"/>
              <a:t> =  </a:t>
            </a:r>
            <a:r>
              <a:rPr lang="en-US" sz="2000" dirty="0" smtClean="0"/>
              <a:t>1 whole     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178732"/>
              </p:ext>
            </p:extLst>
          </p:nvPr>
        </p:nvGraphicFramePr>
        <p:xfrm>
          <a:off x="1143000" y="2880525"/>
          <a:ext cx="2286000" cy="103617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9689"/>
                <a:gridCol w="329689"/>
                <a:gridCol w="307866"/>
                <a:gridCol w="329689"/>
                <a:gridCol w="329689"/>
                <a:gridCol w="329689"/>
                <a:gridCol w="329689"/>
              </a:tblGrid>
              <a:tr h="25904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</a:tr>
              <a:tr h="25904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12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13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14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</a:tr>
              <a:tr h="25904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15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16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17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18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19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20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21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</a:tr>
              <a:tr h="25904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22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23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24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25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26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27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28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3248251"/>
            <a:ext cx="571500" cy="282914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1300" dirty="0"/>
              <a:t>4 in.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70059" y="3916702"/>
            <a:ext cx="571500" cy="282914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1300" dirty="0"/>
              <a:t>7 in.</a:t>
            </a:r>
          </a:p>
        </p:txBody>
      </p:sp>
      <p:sp>
        <p:nvSpPr>
          <p:cNvPr id="5" name="Right Triangle 4"/>
          <p:cNvSpPr/>
          <p:nvPr/>
        </p:nvSpPr>
        <p:spPr>
          <a:xfrm>
            <a:off x="1181098" y="2362200"/>
            <a:ext cx="342902" cy="33262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 rot="10800000">
            <a:off x="1657400" y="2362200"/>
            <a:ext cx="342900" cy="33262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66800" y="4199616"/>
            <a:ext cx="1546412" cy="363736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dirty="0" smtClean="0"/>
              <a:t>Area = 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19651" y="4196200"/>
            <a:ext cx="1546412" cy="363736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dirty="0" smtClean="0"/>
              <a:t>Area =  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118878"/>
              </p:ext>
            </p:extLst>
          </p:nvPr>
        </p:nvGraphicFramePr>
        <p:xfrm>
          <a:off x="4049857" y="2912610"/>
          <a:ext cx="2286000" cy="103617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29689"/>
                <a:gridCol w="329689"/>
                <a:gridCol w="307866"/>
                <a:gridCol w="329689"/>
                <a:gridCol w="329689"/>
                <a:gridCol w="329689"/>
                <a:gridCol w="329689"/>
              </a:tblGrid>
              <a:tr h="25904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80682" marR="80682" marT="41564" marB="41564"/>
                </a:tc>
              </a:tr>
              <a:tr h="25904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12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80682" marR="80682" marT="41564" marB="41564"/>
                </a:tc>
              </a:tr>
              <a:tr h="25904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13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14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15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16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17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18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80682" marR="80682" marT="41564" marB="41564"/>
                </a:tc>
              </a:tr>
              <a:tr h="25904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19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20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21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22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23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24</a:t>
                      </a:r>
                      <a:endParaRPr lang="en-US" sz="1100" dirty="0"/>
                    </a:p>
                  </a:txBody>
                  <a:tcPr marL="80682" marR="80682" marT="41564" marB="41564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80682" marR="80682" marT="41564" marB="41564"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6172200" y="2895600"/>
            <a:ext cx="0" cy="106680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14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0" y="5105400"/>
            <a:ext cx="6858000" cy="363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alibri" pitchFamily="34" charset="0"/>
              </a:rPr>
              <a:t>Lines of Symmetry/Parallel Lines &amp; Intersecting Lines</a:t>
            </a:r>
            <a:endParaRPr lang="en-US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119254" y="228600"/>
            <a:ext cx="6548246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u="sng" dirty="0" smtClean="0">
                <a:solidFill>
                  <a:srgbClr val="0070C0"/>
                </a:solidFill>
              </a:rPr>
              <a:t>Lines of Symmetry:</a:t>
            </a:r>
            <a:r>
              <a:rPr lang="en-US" sz="1800" u="sng" dirty="0" smtClean="0"/>
              <a:t>  </a:t>
            </a:r>
            <a:r>
              <a:rPr lang="en-US" sz="1800" dirty="0" smtClean="0"/>
              <a:t>The imaginary line where you could fold the image &amp; have both halves match exactly.</a:t>
            </a:r>
          </a:p>
        </p:txBody>
      </p:sp>
      <p:sp>
        <p:nvSpPr>
          <p:cNvPr id="2" name="Isosceles Triangle 1"/>
          <p:cNvSpPr/>
          <p:nvPr/>
        </p:nvSpPr>
        <p:spPr>
          <a:xfrm>
            <a:off x="893758" y="898665"/>
            <a:ext cx="690282" cy="33966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1232292" y="828598"/>
            <a:ext cx="0" cy="990654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633817" y="101109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If folded in half they match perfectly.</a:t>
            </a:r>
            <a:endParaRPr lang="en-US" sz="900" dirty="0"/>
          </a:p>
        </p:txBody>
      </p:sp>
      <p:sp>
        <p:nvSpPr>
          <p:cNvPr id="10" name="TextBox 9"/>
          <p:cNvSpPr txBox="1"/>
          <p:nvPr/>
        </p:nvSpPr>
        <p:spPr>
          <a:xfrm>
            <a:off x="610160" y="1736620"/>
            <a:ext cx="14472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Both sides are congruent.</a:t>
            </a:r>
            <a:endParaRPr lang="en-US" sz="900" dirty="0"/>
          </a:p>
        </p:txBody>
      </p:sp>
      <p:cxnSp>
        <p:nvCxnSpPr>
          <p:cNvPr id="11" name="Straight Arrow Connector 10"/>
          <p:cNvCxnSpPr>
            <a:endCxn id="2" idx="4"/>
          </p:cNvCxnSpPr>
          <p:nvPr/>
        </p:nvCxnSpPr>
        <p:spPr>
          <a:xfrm flipV="1">
            <a:off x="1238899" y="1238327"/>
            <a:ext cx="345141" cy="4464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2" idx="2"/>
          </p:cNvCxnSpPr>
          <p:nvPr/>
        </p:nvCxnSpPr>
        <p:spPr>
          <a:xfrm flipH="1" flipV="1">
            <a:off x="893758" y="1238327"/>
            <a:ext cx="338534" cy="453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loud 14"/>
          <p:cNvSpPr/>
          <p:nvPr/>
        </p:nvSpPr>
        <p:spPr>
          <a:xfrm>
            <a:off x="3709738" y="828598"/>
            <a:ext cx="1219200" cy="75664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4319338" y="762000"/>
            <a:ext cx="24062" cy="97462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25189" y="1002268"/>
            <a:ext cx="1147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If folded in half they DO NOT match.</a:t>
            </a:r>
            <a:endParaRPr lang="en-US" sz="900" dirty="0"/>
          </a:p>
        </p:txBody>
      </p:sp>
      <p:sp>
        <p:nvSpPr>
          <p:cNvPr id="22" name="TextBox 21"/>
          <p:cNvSpPr txBox="1"/>
          <p:nvPr/>
        </p:nvSpPr>
        <p:spPr>
          <a:xfrm>
            <a:off x="3840079" y="1684807"/>
            <a:ext cx="10066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NOT congruent</a:t>
            </a:r>
            <a:endParaRPr lang="en-US" sz="900" dirty="0"/>
          </a:p>
        </p:txBody>
      </p:sp>
      <p:sp>
        <p:nvSpPr>
          <p:cNvPr id="23" name="Text Placeholder 3"/>
          <p:cNvSpPr txBox="1">
            <a:spLocks/>
          </p:cNvSpPr>
          <p:nvPr/>
        </p:nvSpPr>
        <p:spPr>
          <a:xfrm>
            <a:off x="201941" y="2024244"/>
            <a:ext cx="6465559" cy="13526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u="sng" dirty="0" smtClean="0">
                <a:solidFill>
                  <a:srgbClr val="0070C0"/>
                </a:solidFill>
              </a:rPr>
              <a:t>Parallel Lines:  </a:t>
            </a:r>
            <a:r>
              <a:rPr lang="en-US" sz="1800" dirty="0" smtClean="0"/>
              <a:t>Lines that may be across from each other but </a:t>
            </a:r>
            <a:r>
              <a:rPr lang="en-US" sz="1800" b="1" dirty="0" smtClean="0"/>
              <a:t>NEVER</a:t>
            </a:r>
            <a:r>
              <a:rPr lang="en-US" sz="1800" dirty="0" smtClean="0"/>
              <a:t> meet or intersect.</a:t>
            </a:r>
          </a:p>
        </p:txBody>
      </p:sp>
      <p:sp>
        <p:nvSpPr>
          <p:cNvPr id="24" name="Text Placeholder 3"/>
          <p:cNvSpPr txBox="1">
            <a:spLocks/>
          </p:cNvSpPr>
          <p:nvPr/>
        </p:nvSpPr>
        <p:spPr>
          <a:xfrm>
            <a:off x="119253" y="4316373"/>
            <a:ext cx="6548247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AutoNum type="arabicPeriod"/>
            </a:pPr>
            <a:r>
              <a:rPr lang="en-US" sz="1600" dirty="0" smtClean="0"/>
              <a:t>Which two lines are parallel?                         </a:t>
            </a:r>
          </a:p>
          <a:p>
            <a:pPr>
              <a:buAutoNum type="arabicPeriod"/>
            </a:pPr>
            <a:r>
              <a:rPr lang="en-US" sz="1600" dirty="0" smtClean="0"/>
              <a:t>Which two lines are intersecting?           </a:t>
            </a:r>
          </a:p>
        </p:txBody>
      </p:sp>
      <p:cxnSp>
        <p:nvCxnSpPr>
          <p:cNvPr id="16390" name="Straight Connector 16389"/>
          <p:cNvCxnSpPr/>
          <p:nvPr/>
        </p:nvCxnSpPr>
        <p:spPr>
          <a:xfrm>
            <a:off x="4180976" y="3678397"/>
            <a:ext cx="2229851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180976" y="4057332"/>
            <a:ext cx="2229851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4513849" y="3382137"/>
            <a:ext cx="1287378" cy="86012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392" name="Oval 16391"/>
          <p:cNvSpPr/>
          <p:nvPr/>
        </p:nvSpPr>
        <p:spPr>
          <a:xfrm>
            <a:off x="4052638" y="3607760"/>
            <a:ext cx="128338" cy="1283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076700" y="4015799"/>
            <a:ext cx="128338" cy="1283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433638" y="4168199"/>
            <a:ext cx="128338" cy="1283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295900" y="3610737"/>
            <a:ext cx="128338" cy="1283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362700" y="3610737"/>
            <a:ext cx="128338" cy="1283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338638" y="3991737"/>
            <a:ext cx="128338" cy="1283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753100" y="3329999"/>
            <a:ext cx="128338" cy="1283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3" name="TextBox 16392"/>
          <p:cNvSpPr txBox="1"/>
          <p:nvPr/>
        </p:nvSpPr>
        <p:spPr>
          <a:xfrm>
            <a:off x="3824038" y="3534537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3824038" y="3915537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</a:t>
            </a:r>
            <a:endParaRPr lang="en-US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4357438" y="4248138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805238" y="3105138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6414838" y="3534537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414838" y="3943338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grpSp>
        <p:nvGrpSpPr>
          <p:cNvPr id="3" name="Group 2"/>
          <p:cNvGrpSpPr/>
          <p:nvPr/>
        </p:nvGrpSpPr>
        <p:grpSpPr>
          <a:xfrm>
            <a:off x="600931" y="2765716"/>
            <a:ext cx="3108807" cy="507908"/>
            <a:chOff x="97666" y="3426691"/>
            <a:chExt cx="3108807" cy="507908"/>
          </a:xfrm>
        </p:grpSpPr>
        <p:grpSp>
          <p:nvGrpSpPr>
            <p:cNvPr id="50" name="Group 49"/>
            <p:cNvGrpSpPr/>
            <p:nvPr/>
          </p:nvGrpSpPr>
          <p:grpSpPr>
            <a:xfrm>
              <a:off x="97666" y="3426691"/>
              <a:ext cx="493769" cy="416577"/>
              <a:chOff x="97666" y="3426691"/>
              <a:chExt cx="493769" cy="416577"/>
            </a:xfrm>
          </p:grpSpPr>
          <p:cxnSp>
            <p:nvCxnSpPr>
              <p:cNvPr id="51" name="Straight Arrow Connector 50"/>
              <p:cNvCxnSpPr/>
              <p:nvPr/>
            </p:nvCxnSpPr>
            <p:spPr>
              <a:xfrm flipV="1">
                <a:off x="97666" y="3426691"/>
                <a:ext cx="389494" cy="383977"/>
              </a:xfrm>
              <a:prstGeom prst="straightConnector1">
                <a:avLst/>
              </a:prstGeom>
              <a:ln>
                <a:solidFill>
                  <a:srgbClr val="7030A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 flipV="1">
                <a:off x="201941" y="3459291"/>
                <a:ext cx="389494" cy="383977"/>
              </a:xfrm>
              <a:prstGeom prst="straightConnector1">
                <a:avLst/>
              </a:prstGeom>
              <a:ln>
                <a:solidFill>
                  <a:srgbClr val="7030A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63"/>
            <p:cNvGrpSpPr/>
            <p:nvPr/>
          </p:nvGrpSpPr>
          <p:grpSpPr>
            <a:xfrm>
              <a:off x="685800" y="3463817"/>
              <a:ext cx="792552" cy="389019"/>
              <a:chOff x="685800" y="3463817"/>
              <a:chExt cx="792552" cy="389019"/>
            </a:xfrm>
          </p:grpSpPr>
          <p:cxnSp>
            <p:nvCxnSpPr>
              <p:cNvPr id="65" name="Straight Arrow Connector 64"/>
              <p:cNvCxnSpPr/>
              <p:nvPr/>
            </p:nvCxnSpPr>
            <p:spPr>
              <a:xfrm flipV="1">
                <a:off x="685800" y="3463817"/>
                <a:ext cx="389494" cy="383977"/>
              </a:xfrm>
              <a:prstGeom prst="straightConnector1">
                <a:avLst/>
              </a:prstGeom>
              <a:ln>
                <a:solidFill>
                  <a:srgbClr val="000099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/>
              <p:nvPr/>
            </p:nvCxnSpPr>
            <p:spPr>
              <a:xfrm flipV="1">
                <a:off x="1088858" y="3468859"/>
                <a:ext cx="389494" cy="383977"/>
              </a:xfrm>
              <a:prstGeom prst="straightConnector1">
                <a:avLst/>
              </a:prstGeom>
              <a:ln>
                <a:solidFill>
                  <a:srgbClr val="000099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 66"/>
            <p:cNvGrpSpPr/>
            <p:nvPr/>
          </p:nvGrpSpPr>
          <p:grpSpPr>
            <a:xfrm>
              <a:off x="1752600" y="3459291"/>
              <a:ext cx="89647" cy="393547"/>
              <a:chOff x="1752600" y="3459291"/>
              <a:chExt cx="89647" cy="393547"/>
            </a:xfrm>
          </p:grpSpPr>
          <p:cxnSp>
            <p:nvCxnSpPr>
              <p:cNvPr id="68" name="Straight Arrow Connector 67"/>
              <p:cNvCxnSpPr/>
              <p:nvPr/>
            </p:nvCxnSpPr>
            <p:spPr>
              <a:xfrm flipV="1">
                <a:off x="1842247" y="3459291"/>
                <a:ext cx="0" cy="39354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/>
              <p:nvPr/>
            </p:nvCxnSpPr>
            <p:spPr>
              <a:xfrm flipV="1">
                <a:off x="1752600" y="3463817"/>
                <a:ext cx="0" cy="38902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9"/>
            <p:cNvGrpSpPr/>
            <p:nvPr/>
          </p:nvGrpSpPr>
          <p:grpSpPr>
            <a:xfrm>
              <a:off x="2133600" y="3614667"/>
              <a:ext cx="533400" cy="152401"/>
              <a:chOff x="2133600" y="3614667"/>
              <a:chExt cx="533400" cy="152401"/>
            </a:xfrm>
          </p:grpSpPr>
          <p:cxnSp>
            <p:nvCxnSpPr>
              <p:cNvPr id="71" name="Straight Arrow Connector 70"/>
              <p:cNvCxnSpPr/>
              <p:nvPr/>
            </p:nvCxnSpPr>
            <p:spPr>
              <a:xfrm flipV="1">
                <a:off x="2133600" y="3614667"/>
                <a:ext cx="533400" cy="1"/>
              </a:xfrm>
              <a:prstGeom prst="straightConnector1">
                <a:avLst/>
              </a:prstGeom>
              <a:ln>
                <a:solidFill>
                  <a:schemeClr val="accent3">
                    <a:lumMod val="75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 flipV="1">
                <a:off x="2133600" y="3767067"/>
                <a:ext cx="533400" cy="1"/>
              </a:xfrm>
              <a:prstGeom prst="straightConnector1">
                <a:avLst/>
              </a:prstGeom>
              <a:ln>
                <a:solidFill>
                  <a:schemeClr val="accent3">
                    <a:lumMod val="75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72"/>
            <p:cNvGrpSpPr/>
            <p:nvPr/>
          </p:nvGrpSpPr>
          <p:grpSpPr>
            <a:xfrm>
              <a:off x="2806423" y="3462268"/>
              <a:ext cx="400050" cy="472331"/>
              <a:chOff x="2806423" y="3462268"/>
              <a:chExt cx="400050" cy="472331"/>
            </a:xfrm>
          </p:grpSpPr>
          <p:cxnSp>
            <p:nvCxnSpPr>
              <p:cNvPr id="74" name="Straight Arrow Connector 73"/>
              <p:cNvCxnSpPr/>
              <p:nvPr/>
            </p:nvCxnSpPr>
            <p:spPr>
              <a:xfrm>
                <a:off x="2806423" y="3504438"/>
                <a:ext cx="266700" cy="430161"/>
              </a:xfrm>
              <a:prstGeom prst="straightConnector1">
                <a:avLst/>
              </a:prstGeom>
              <a:ln>
                <a:solidFill>
                  <a:srgbClr val="FF0066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/>
              <p:cNvCxnSpPr/>
              <p:nvPr/>
            </p:nvCxnSpPr>
            <p:spPr>
              <a:xfrm>
                <a:off x="2939773" y="3462268"/>
                <a:ext cx="266700" cy="430161"/>
              </a:xfrm>
              <a:prstGeom prst="straightConnector1">
                <a:avLst/>
              </a:prstGeom>
              <a:ln>
                <a:solidFill>
                  <a:srgbClr val="FF0066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/>
        </p:nvSpPr>
        <p:spPr>
          <a:xfrm>
            <a:off x="453307" y="3320534"/>
            <a:ext cx="3429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u="sng" dirty="0">
                <a:solidFill>
                  <a:srgbClr val="0070C0"/>
                </a:solidFill>
              </a:rPr>
              <a:t>Intersecting lines:</a:t>
            </a:r>
            <a:r>
              <a:rPr lang="en-US" dirty="0">
                <a:solidFill>
                  <a:srgbClr val="0070C0"/>
                </a:solidFill>
              </a:rPr>
              <a:t>  </a:t>
            </a:r>
            <a:r>
              <a:rPr lang="en-US" dirty="0"/>
              <a:t>Lines that cross each other.  Lines that meet at one point.</a:t>
            </a:r>
            <a:endParaRPr lang="en-US" u="sng" dirty="0"/>
          </a:p>
        </p:txBody>
      </p:sp>
      <p:sp>
        <p:nvSpPr>
          <p:cNvPr id="76" name="TextBox 75"/>
          <p:cNvSpPr txBox="1"/>
          <p:nvPr/>
        </p:nvSpPr>
        <p:spPr>
          <a:xfrm>
            <a:off x="5334000" y="36576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6236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0" y="5486400"/>
            <a:ext cx="6858000" cy="363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  <a:latin typeface="Calibri" pitchFamily="34" charset="0"/>
              </a:rPr>
              <a:t>Properties of 2D &amp; 3D Shapes/Patterns</a:t>
            </a:r>
            <a:endParaRPr lang="en-US" b="1" dirty="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309282" y="5850082"/>
            <a:ext cx="605118" cy="363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 anchor="ctr">
            <a:spAutoFit/>
          </a:bodyPr>
          <a:lstStyle/>
          <a:p>
            <a:pPr defTabSz="820583"/>
            <a:r>
              <a:rPr lang="en-US" b="1" dirty="0">
                <a:latin typeface="Calibri" pitchFamily="34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</a:t>
            </a:r>
          </a:p>
        </p:txBody>
      </p:sp>
      <p:sp>
        <p:nvSpPr>
          <p:cNvPr id="17412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76200" y="484909"/>
            <a:ext cx="6629400" cy="2867891"/>
          </a:xfrm>
        </p:spPr>
        <p:txBody>
          <a:bodyPr>
            <a:normAutofit/>
          </a:bodyPr>
          <a:lstStyle/>
          <a:p>
            <a:r>
              <a:rPr lang="en-US" sz="1800" u="sng" dirty="0" smtClean="0">
                <a:solidFill>
                  <a:srgbClr val="006600"/>
                </a:solidFill>
              </a:rPr>
              <a:t>Patterns:  </a:t>
            </a:r>
          </a:p>
          <a:p>
            <a:pPr marL="0" indent="0">
              <a:buNone/>
            </a:pPr>
            <a:r>
              <a:rPr lang="en-US" sz="1800" dirty="0" smtClean="0"/>
              <a:t>	6, __, ___, ___, 30, ___, 42, 48</a:t>
            </a:r>
          </a:p>
          <a:p>
            <a:pPr lvl="1"/>
            <a:r>
              <a:rPr lang="en-US" sz="1400" dirty="0" smtClean="0"/>
              <a:t>Find two consecutive numbers.       </a:t>
            </a:r>
          </a:p>
          <a:p>
            <a:pPr lvl="1"/>
            <a:r>
              <a:rPr lang="en-US" sz="1400" dirty="0" smtClean="0"/>
              <a:t>What’s happening to the numbers?  </a:t>
            </a:r>
            <a:endParaRPr lang="en-US" sz="1400" dirty="0"/>
          </a:p>
          <a:p>
            <a:pPr lvl="1"/>
            <a:r>
              <a:rPr lang="en-US" sz="1400" dirty="0" smtClean="0"/>
              <a:t>Identify the pattern and fill in the blank.        </a:t>
            </a:r>
          </a:p>
          <a:p>
            <a:r>
              <a:rPr lang="en-US" sz="1800" dirty="0" smtClean="0"/>
              <a:t>If you have 8 books on each shelf, and there are 5 shelves on every bookcase.</a:t>
            </a:r>
          </a:p>
          <a:p>
            <a:pPr lvl="1"/>
            <a:r>
              <a:rPr lang="en-US" sz="1400" dirty="0" smtClean="0"/>
              <a:t>How many books does the library have if there are 15 bookcases?      </a:t>
            </a:r>
          </a:p>
          <a:p>
            <a:pPr lvl="1"/>
            <a:r>
              <a:rPr lang="en-US" sz="1400" dirty="0" smtClean="0"/>
              <a:t>Which one is a reasonable set of numbers he might have?</a:t>
            </a:r>
          </a:p>
          <a:p>
            <a:pPr marL="457200" lvl="1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</a:t>
            </a:r>
            <a:r>
              <a:rPr lang="en-US" sz="1200" dirty="0" smtClean="0"/>
              <a:t>A)  16, 52, 96, 150      B) 16, 24, 32, 40      C) 16, 25, 33, 45      D) 16, 24, 32, 48</a:t>
            </a:r>
          </a:p>
        </p:txBody>
      </p:sp>
      <p:sp>
        <p:nvSpPr>
          <p:cNvPr id="6" name="Text Placeholder 6"/>
          <p:cNvSpPr txBox="1">
            <a:spLocks/>
          </p:cNvSpPr>
          <p:nvPr/>
        </p:nvSpPr>
        <p:spPr>
          <a:xfrm>
            <a:off x="152400" y="3581400"/>
            <a:ext cx="3048000" cy="1752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Pictures of 2-D Shapes</a:t>
            </a:r>
          </a:p>
          <a:p>
            <a:pPr marL="114300" indent="-114300"/>
            <a:r>
              <a:rPr lang="en-US" sz="1800" dirty="0" smtClean="0"/>
              <a:t>Properties</a:t>
            </a:r>
          </a:p>
          <a:p>
            <a:pPr marL="514350" lvl="1" indent="-114300"/>
            <a:r>
              <a:rPr lang="en-US" sz="1400" dirty="0" smtClean="0"/>
              <a:t>Angles        </a:t>
            </a:r>
          </a:p>
          <a:p>
            <a:pPr marL="514350" lvl="1" indent="-114300"/>
            <a:r>
              <a:rPr lang="en-US" sz="1400" dirty="0" smtClean="0"/>
              <a:t>Sides         </a:t>
            </a:r>
          </a:p>
          <a:p>
            <a:pPr marL="514350" lvl="1" indent="-114300"/>
            <a:r>
              <a:rPr lang="en-US" sz="1400" dirty="0" smtClean="0"/>
              <a:t>Parallel Lines      </a:t>
            </a:r>
          </a:p>
          <a:p>
            <a:pPr marL="514350" lvl="1" indent="-114300"/>
            <a:r>
              <a:rPr lang="en-US" sz="1400" dirty="0" smtClean="0"/>
              <a:t>Lines of Symmetry      </a:t>
            </a:r>
          </a:p>
        </p:txBody>
      </p:sp>
      <p:sp>
        <p:nvSpPr>
          <p:cNvPr id="7" name="Text Placeholder 6"/>
          <p:cNvSpPr txBox="1">
            <a:spLocks/>
          </p:cNvSpPr>
          <p:nvPr/>
        </p:nvSpPr>
        <p:spPr>
          <a:xfrm>
            <a:off x="3648075" y="3543300"/>
            <a:ext cx="3048000" cy="1752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Pictures of 3-D Shapes</a:t>
            </a:r>
          </a:p>
          <a:p>
            <a:pPr marL="114300" indent="-114300"/>
            <a:r>
              <a:rPr lang="en-US" sz="1800" dirty="0" smtClean="0"/>
              <a:t>Properties</a:t>
            </a:r>
          </a:p>
          <a:p>
            <a:pPr marL="514350" lvl="1" indent="-114300"/>
            <a:r>
              <a:rPr lang="en-US" sz="1400" dirty="0" smtClean="0"/>
              <a:t>Edges      </a:t>
            </a:r>
          </a:p>
          <a:p>
            <a:pPr marL="514350" lvl="1" indent="-114300"/>
            <a:r>
              <a:rPr lang="en-US" sz="1400" dirty="0" smtClean="0"/>
              <a:t>Faces      </a:t>
            </a:r>
          </a:p>
          <a:p>
            <a:pPr marL="514350" lvl="1" indent="-114300"/>
            <a:r>
              <a:rPr lang="en-US" sz="1400" dirty="0" smtClean="0"/>
              <a:t>Vertices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5295900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Circle the vertices &amp; put lines through the edges.</a:t>
            </a:r>
            <a:endParaRPr lang="en-US" sz="1100" i="1" dirty="0"/>
          </a:p>
        </p:txBody>
      </p:sp>
      <p:sp>
        <p:nvSpPr>
          <p:cNvPr id="5" name="Rectangle 4"/>
          <p:cNvSpPr/>
          <p:nvPr/>
        </p:nvSpPr>
        <p:spPr>
          <a:xfrm>
            <a:off x="2286000" y="4191000"/>
            <a:ext cx="7620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5486400" y="4114800"/>
            <a:ext cx="914400" cy="838200"/>
          </a:xfrm>
          <a:prstGeom prst="cub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5715000" y="4114800"/>
            <a:ext cx="9525" cy="6096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486400" y="4724400"/>
            <a:ext cx="228600" cy="2286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729287" y="4724400"/>
            <a:ext cx="676275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01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4"/>
          <p:cNvSpPr txBox="1">
            <a:spLocks noChangeArrowheads="1"/>
          </p:cNvSpPr>
          <p:nvPr/>
        </p:nvSpPr>
        <p:spPr bwMode="auto">
          <a:xfrm>
            <a:off x="-20053" y="6019800"/>
            <a:ext cx="6858000" cy="35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Calibri" pitchFamily="34" charset="0"/>
              </a:rPr>
              <a:t>Fact Families: Parts of Addition, Subtraction, Multiplication, &amp; Division</a:t>
            </a:r>
            <a:endParaRPr lang="en-US" b="1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8435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152400" y="484909"/>
            <a:ext cx="6477000" cy="1343891"/>
          </a:xfrm>
        </p:spPr>
        <p:txBody>
          <a:bodyPr>
            <a:normAutofit/>
          </a:bodyPr>
          <a:lstStyle/>
          <a:p>
            <a:r>
              <a:rPr lang="en-US" sz="1800" u="sng" dirty="0" smtClean="0">
                <a:solidFill>
                  <a:srgbClr val="7030A0"/>
                </a:solidFill>
              </a:rPr>
              <a:t>Fact Families:</a:t>
            </a:r>
            <a:r>
              <a:rPr lang="en-US" sz="1800" dirty="0" smtClean="0">
                <a:solidFill>
                  <a:srgbClr val="7030A0"/>
                </a:solidFill>
              </a:rPr>
              <a:t>  </a:t>
            </a:r>
            <a:r>
              <a:rPr lang="en-US" sz="1800" dirty="0" smtClean="0"/>
              <a:t>3 numbers being used to represent the </a:t>
            </a:r>
            <a:r>
              <a:rPr lang="en-US" sz="1800" u="sng" dirty="0" smtClean="0"/>
              <a:t>addition</a:t>
            </a:r>
            <a:r>
              <a:rPr lang="en-US" sz="1800" dirty="0" smtClean="0"/>
              <a:t> and </a:t>
            </a:r>
            <a:r>
              <a:rPr lang="en-US" sz="1800" u="sng" dirty="0" smtClean="0"/>
              <a:t>subtraction</a:t>
            </a:r>
            <a:r>
              <a:rPr lang="en-US" sz="1800" dirty="0" smtClean="0"/>
              <a:t> facts </a:t>
            </a:r>
            <a:r>
              <a:rPr lang="en-US" sz="1800" b="1" dirty="0" smtClean="0"/>
              <a:t>OR</a:t>
            </a:r>
            <a:r>
              <a:rPr lang="en-US" sz="1800" dirty="0" smtClean="0"/>
              <a:t> </a:t>
            </a:r>
            <a:r>
              <a:rPr lang="en-US" sz="1800" u="sng" dirty="0" smtClean="0"/>
              <a:t>multiplication</a:t>
            </a:r>
            <a:r>
              <a:rPr lang="en-US" sz="1800" dirty="0" smtClean="0"/>
              <a:t> and </a:t>
            </a:r>
            <a:r>
              <a:rPr lang="en-US" sz="1800" u="sng" dirty="0" smtClean="0"/>
              <a:t>division.</a:t>
            </a:r>
          </a:p>
          <a:p>
            <a:r>
              <a:rPr lang="en-US" sz="1800" dirty="0" smtClean="0"/>
              <a:t>You are finding the relationship between the two operations whether they are +, -, x, or ÷</a:t>
            </a:r>
          </a:p>
          <a:p>
            <a:endParaRPr lang="en-US" sz="1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295400" y="1979474"/>
            <a:ext cx="1608133" cy="175432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bg1"/>
                </a:solidFill>
              </a:rPr>
              <a:t>Example (+ - </a:t>
            </a:r>
            <a:r>
              <a:rPr lang="en-US" b="1" u="sng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/>
              <a:t>5, 9, 14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9 + 5 = 14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5 + 9 = 14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14 – 9 = 5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________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16968" y="1979473"/>
            <a:ext cx="1473480" cy="175432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u="sng" dirty="0">
                <a:solidFill>
                  <a:srgbClr val="7030A0"/>
                </a:solidFill>
              </a:rPr>
              <a:t>Example </a:t>
            </a:r>
            <a:r>
              <a:rPr lang="en-US" b="1" u="sng" dirty="0" smtClean="0">
                <a:solidFill>
                  <a:srgbClr val="7030A0"/>
                </a:solidFill>
              </a:rPr>
              <a:t>(x ÷)</a:t>
            </a:r>
          </a:p>
          <a:p>
            <a:r>
              <a:rPr lang="en-US" dirty="0" smtClean="0"/>
              <a:t>5, 9, 45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9 x 5 = 45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5 x 9 = 45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45 ÷ 9 = 5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________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3962400"/>
            <a:ext cx="5093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 8</a:t>
            </a:r>
          </a:p>
          <a:p>
            <a:r>
              <a:rPr lang="en-US" sz="1400" u="sng" dirty="0"/>
              <a:t>-</a:t>
            </a:r>
            <a:r>
              <a:rPr lang="en-US" sz="1400" u="sng" dirty="0" smtClean="0"/>
              <a:t> 5</a:t>
            </a:r>
          </a:p>
          <a:p>
            <a:r>
              <a:rPr lang="en-US" sz="1400" dirty="0" smtClean="0"/>
              <a:t>  3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3962400"/>
            <a:ext cx="5093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  9</a:t>
            </a:r>
          </a:p>
          <a:p>
            <a:r>
              <a:rPr lang="en-US" sz="1400" u="sng" dirty="0" smtClean="0"/>
              <a:t>+ 6</a:t>
            </a:r>
          </a:p>
          <a:p>
            <a:r>
              <a:rPr lang="en-US" sz="1400" dirty="0" smtClean="0"/>
              <a:t> 15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79040" y="3962400"/>
            <a:ext cx="5643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  6</a:t>
            </a:r>
          </a:p>
          <a:p>
            <a:r>
              <a:rPr lang="en-US" sz="1400" u="sng" dirty="0"/>
              <a:t>x</a:t>
            </a:r>
            <a:r>
              <a:rPr lang="en-US" sz="1400" u="sng" dirty="0" smtClean="0"/>
              <a:t> 5</a:t>
            </a:r>
          </a:p>
          <a:p>
            <a:r>
              <a:rPr lang="en-US" sz="1400" dirty="0" smtClean="0"/>
              <a:t> 30   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322879" y="3619627"/>
            <a:ext cx="862962" cy="1231106"/>
            <a:chOff x="5127641" y="3493294"/>
            <a:chExt cx="862962" cy="1231106"/>
          </a:xfrm>
        </p:grpSpPr>
        <p:sp>
          <p:nvSpPr>
            <p:cNvPr id="11" name="TextBox 10"/>
            <p:cNvSpPr txBox="1"/>
            <p:nvPr/>
          </p:nvSpPr>
          <p:spPr>
            <a:xfrm>
              <a:off x="5257800" y="3493294"/>
              <a:ext cx="732803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      </a:t>
              </a:r>
              <a:r>
                <a:rPr lang="en-US" sz="1400" dirty="0" smtClean="0"/>
                <a:t>10</a:t>
              </a:r>
            </a:p>
            <a:p>
              <a:r>
                <a:rPr lang="en-US" sz="1400" dirty="0" smtClean="0"/>
                <a:t> 50</a:t>
              </a:r>
              <a:endParaRPr lang="en-US" sz="1400" dirty="0"/>
            </a:p>
            <a:p>
              <a:r>
                <a:rPr lang="en-US" sz="1400" dirty="0" smtClean="0"/>
                <a:t>-50</a:t>
              </a:r>
            </a:p>
            <a:p>
              <a:r>
                <a:rPr lang="en-US" sz="1400" dirty="0"/>
                <a:t>  </a:t>
              </a:r>
              <a:r>
                <a:rPr lang="en-US" sz="1400" dirty="0" smtClean="0"/>
                <a:t>00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flipV="1">
              <a:off x="5363197" y="4044679"/>
              <a:ext cx="0" cy="1921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363197" y="4044679"/>
              <a:ext cx="58986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127641" y="3995489"/>
              <a:ext cx="2546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5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990600" y="3962400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addend</a:t>
            </a:r>
            <a:endParaRPr lang="en-US" sz="1050" dirty="0"/>
          </a:p>
        </p:txBody>
      </p:sp>
      <p:sp>
        <p:nvSpPr>
          <p:cNvPr id="24" name="TextBox 23"/>
          <p:cNvSpPr txBox="1"/>
          <p:nvPr/>
        </p:nvSpPr>
        <p:spPr>
          <a:xfrm>
            <a:off x="990600" y="4191000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addend</a:t>
            </a:r>
            <a:endParaRPr lang="en-US" sz="1050" dirty="0"/>
          </a:p>
        </p:txBody>
      </p:sp>
      <p:sp>
        <p:nvSpPr>
          <p:cNvPr id="25" name="TextBox 24"/>
          <p:cNvSpPr txBox="1"/>
          <p:nvPr/>
        </p:nvSpPr>
        <p:spPr>
          <a:xfrm>
            <a:off x="990600" y="4419600"/>
            <a:ext cx="6096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Sum or total</a:t>
            </a:r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2438400" y="4419600"/>
            <a:ext cx="762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Difference</a:t>
            </a:r>
            <a:endParaRPr lang="en-US" sz="1050" dirty="0"/>
          </a:p>
        </p:txBody>
      </p:sp>
      <p:sp>
        <p:nvSpPr>
          <p:cNvPr id="29" name="TextBox 28"/>
          <p:cNvSpPr txBox="1"/>
          <p:nvPr/>
        </p:nvSpPr>
        <p:spPr>
          <a:xfrm>
            <a:off x="4153708" y="4014100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factor</a:t>
            </a:r>
            <a:endParaRPr 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4153708" y="4242700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factor</a:t>
            </a:r>
            <a:endParaRPr lang="en-US" sz="1050" dirty="0"/>
          </a:p>
        </p:txBody>
      </p:sp>
      <p:sp>
        <p:nvSpPr>
          <p:cNvPr id="31" name="TextBox 30"/>
          <p:cNvSpPr txBox="1"/>
          <p:nvPr/>
        </p:nvSpPr>
        <p:spPr>
          <a:xfrm>
            <a:off x="4153708" y="4471300"/>
            <a:ext cx="7367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product</a:t>
            </a:r>
            <a:endParaRPr lang="en-US" sz="1050" dirty="0"/>
          </a:p>
        </p:txBody>
      </p:sp>
      <p:sp>
        <p:nvSpPr>
          <p:cNvPr id="32" name="TextBox 31"/>
          <p:cNvSpPr txBox="1"/>
          <p:nvPr/>
        </p:nvSpPr>
        <p:spPr>
          <a:xfrm>
            <a:off x="5334000" y="3784684"/>
            <a:ext cx="685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quotient</a:t>
            </a:r>
            <a:endParaRPr lang="en-US" sz="1050" dirty="0"/>
          </a:p>
        </p:txBody>
      </p:sp>
      <p:sp>
        <p:nvSpPr>
          <p:cNvPr id="33" name="TextBox 32"/>
          <p:cNvSpPr txBox="1"/>
          <p:nvPr/>
        </p:nvSpPr>
        <p:spPr>
          <a:xfrm>
            <a:off x="5715000" y="4144905"/>
            <a:ext cx="685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dividend</a:t>
            </a:r>
            <a:endParaRPr lang="en-US" sz="1050" dirty="0"/>
          </a:p>
        </p:txBody>
      </p:sp>
      <p:sp>
        <p:nvSpPr>
          <p:cNvPr id="34" name="TextBox 33"/>
          <p:cNvSpPr txBox="1"/>
          <p:nvPr/>
        </p:nvSpPr>
        <p:spPr>
          <a:xfrm>
            <a:off x="5056670" y="4318084"/>
            <a:ext cx="6583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divisor</a:t>
            </a:r>
            <a:endParaRPr lang="en-US" sz="1050" dirty="0"/>
          </a:p>
        </p:txBody>
      </p:sp>
      <p:sp>
        <p:nvSpPr>
          <p:cNvPr id="36" name="TextBox 35"/>
          <p:cNvSpPr txBox="1"/>
          <p:nvPr/>
        </p:nvSpPr>
        <p:spPr>
          <a:xfrm>
            <a:off x="228600" y="4907606"/>
            <a:ext cx="1042737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Equations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28600" y="5254823"/>
            <a:ext cx="1381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 + 3 =      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1914525" y="5254823"/>
            <a:ext cx="1362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20-7=           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3733800" y="5254822"/>
            <a:ext cx="1485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 x 2 =          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5219700" y="525482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12 ÷2 =            </a:t>
            </a:r>
            <a:endParaRPr lang="en-US" sz="14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52400" y="5254820"/>
            <a:ext cx="655320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4" idx="0"/>
          </p:cNvCxnSpPr>
          <p:nvPr/>
        </p:nvCxnSpPr>
        <p:spPr>
          <a:xfrm flipV="1">
            <a:off x="5219700" y="4318084"/>
            <a:ext cx="166135" cy="80737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219200" y="4995446"/>
            <a:ext cx="29514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Solve and identify each equation.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218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0" y="6400800"/>
            <a:ext cx="6858000" cy="363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Congruency/Estimation or Rounding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19459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152400" y="381000"/>
            <a:ext cx="6553200" cy="2715491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Estimate before you operate!  </a:t>
            </a:r>
            <a:r>
              <a:rPr lang="en-US" sz="1400" i="1" dirty="0" smtClean="0"/>
              <a:t>(Always</a:t>
            </a:r>
            <a:r>
              <a:rPr lang="en-US" sz="1400" i="1" dirty="0" smtClean="0"/>
              <a:t>, always, always round before the </a:t>
            </a:r>
            <a:r>
              <a:rPr lang="en-US" sz="1400" i="1" dirty="0" smtClean="0"/>
              <a:t>operation</a:t>
            </a:r>
            <a:r>
              <a:rPr lang="en-US" sz="1400" i="1" dirty="0"/>
              <a:t>)</a:t>
            </a:r>
            <a:endParaRPr lang="en-US" sz="1800" i="1" dirty="0" smtClean="0"/>
          </a:p>
          <a:p>
            <a:r>
              <a:rPr lang="en-US" sz="1800" dirty="0" smtClean="0"/>
              <a:t>What would be a good estimate of 95,683 rounded to the nearest 100’s?  ________ </a:t>
            </a:r>
          </a:p>
          <a:p>
            <a:r>
              <a:rPr lang="en-US" sz="1800" dirty="0" smtClean="0"/>
              <a:t>Round these numbers to their highest place value:</a:t>
            </a:r>
          </a:p>
          <a:p>
            <a:pPr lvl="1"/>
            <a:r>
              <a:rPr lang="en-US" sz="1400" dirty="0" smtClean="0"/>
              <a:t>967      </a:t>
            </a:r>
          </a:p>
          <a:p>
            <a:pPr lvl="1"/>
            <a:r>
              <a:rPr lang="en-US" sz="1400" dirty="0" smtClean="0"/>
              <a:t>65       </a:t>
            </a:r>
          </a:p>
          <a:p>
            <a:pPr lvl="1"/>
            <a:r>
              <a:rPr lang="en-US" sz="1400" dirty="0" smtClean="0"/>
              <a:t>7,058      </a:t>
            </a:r>
          </a:p>
          <a:p>
            <a:r>
              <a:rPr lang="en-US" sz="1800" dirty="0" smtClean="0"/>
              <a:t>What is the best estimate of 1,589 – 609 to the nearest hundred?        </a:t>
            </a:r>
          </a:p>
          <a:p>
            <a:endParaRPr lang="en-US" sz="1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52400" y="4038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same size, shape, and/or color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3276600"/>
            <a:ext cx="0" cy="7620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82842" y="4684931"/>
            <a:ext cx="0" cy="1563469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228600" y="3276600"/>
            <a:ext cx="685800" cy="6096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219200" y="3276600"/>
            <a:ext cx="685800" cy="6096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381000" y="4648200"/>
            <a:ext cx="533400" cy="496669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1219200" y="4648200"/>
            <a:ext cx="533400" cy="496669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lus 9"/>
          <p:cNvSpPr/>
          <p:nvPr/>
        </p:nvSpPr>
        <p:spPr>
          <a:xfrm>
            <a:off x="476250" y="5302550"/>
            <a:ext cx="342900" cy="400735"/>
          </a:xfrm>
          <a:prstGeom prst="mathPl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lus 15"/>
          <p:cNvSpPr/>
          <p:nvPr/>
        </p:nvSpPr>
        <p:spPr>
          <a:xfrm>
            <a:off x="1333500" y="5314265"/>
            <a:ext cx="342900" cy="400735"/>
          </a:xfrm>
          <a:prstGeom prst="mathPl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inus 13"/>
          <p:cNvSpPr/>
          <p:nvPr/>
        </p:nvSpPr>
        <p:spPr>
          <a:xfrm rot="19476325">
            <a:off x="457076" y="5869699"/>
            <a:ext cx="533400" cy="304800"/>
          </a:xfrm>
          <a:prstGeom prst="mathMinu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Minus 18"/>
          <p:cNvSpPr/>
          <p:nvPr/>
        </p:nvSpPr>
        <p:spPr>
          <a:xfrm rot="19476325">
            <a:off x="1153907" y="5869699"/>
            <a:ext cx="533400" cy="304800"/>
          </a:xfrm>
          <a:prstGeom prst="mathMinu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038600" y="4038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Which two shapes are congruent?</a:t>
            </a:r>
            <a:endParaRPr lang="en-US" dirty="0"/>
          </a:p>
        </p:txBody>
      </p:sp>
      <p:sp>
        <p:nvSpPr>
          <p:cNvPr id="17" name="Moon 16"/>
          <p:cNvSpPr/>
          <p:nvPr/>
        </p:nvSpPr>
        <p:spPr>
          <a:xfrm rot="18010907">
            <a:off x="4106754" y="3021526"/>
            <a:ext cx="352546" cy="878302"/>
          </a:xfrm>
          <a:prstGeom prst="mo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Moon 22"/>
          <p:cNvSpPr/>
          <p:nvPr/>
        </p:nvSpPr>
        <p:spPr>
          <a:xfrm rot="16497673">
            <a:off x="4461129" y="3724621"/>
            <a:ext cx="240624" cy="427468"/>
          </a:xfrm>
          <a:prstGeom prst="mo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oon 23"/>
          <p:cNvSpPr/>
          <p:nvPr/>
        </p:nvSpPr>
        <p:spPr>
          <a:xfrm rot="18010907">
            <a:off x="5625965" y="2845291"/>
            <a:ext cx="352546" cy="878302"/>
          </a:xfrm>
          <a:prstGeom prst="mo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Moon 24"/>
          <p:cNvSpPr/>
          <p:nvPr/>
        </p:nvSpPr>
        <p:spPr>
          <a:xfrm rot="15975317">
            <a:off x="4633038" y="2821236"/>
            <a:ext cx="385003" cy="733191"/>
          </a:xfrm>
          <a:prstGeom prst="mo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oon 25"/>
          <p:cNvSpPr/>
          <p:nvPr/>
        </p:nvSpPr>
        <p:spPr>
          <a:xfrm rot="14999801">
            <a:off x="5147046" y="3240374"/>
            <a:ext cx="192808" cy="648110"/>
          </a:xfrm>
          <a:prstGeom prst="mo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Moon 26"/>
          <p:cNvSpPr/>
          <p:nvPr/>
        </p:nvSpPr>
        <p:spPr>
          <a:xfrm rot="16497673">
            <a:off x="5688138" y="3547711"/>
            <a:ext cx="240624" cy="427468"/>
          </a:xfrm>
          <a:prstGeom prst="mo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645733" y="4849336"/>
            <a:ext cx="452411" cy="28780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283027" y="4684932"/>
            <a:ext cx="425791" cy="53613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400387" y="4849336"/>
            <a:ext cx="613779" cy="26883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041313" y="4651895"/>
            <a:ext cx="643290" cy="5691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825539" y="4849336"/>
            <a:ext cx="452411" cy="28780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4456966" y="5779485"/>
            <a:ext cx="283355" cy="276726"/>
          </a:xfrm>
          <a:prstGeom prst="star5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5-Point Star 34"/>
          <p:cNvSpPr/>
          <p:nvPr/>
        </p:nvSpPr>
        <p:spPr>
          <a:xfrm>
            <a:off x="4842432" y="5550885"/>
            <a:ext cx="159214" cy="164115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5-Point Star 35"/>
          <p:cNvSpPr/>
          <p:nvPr/>
        </p:nvSpPr>
        <p:spPr>
          <a:xfrm>
            <a:off x="4956655" y="5791200"/>
            <a:ext cx="283355" cy="276726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5-Point Star 36"/>
          <p:cNvSpPr/>
          <p:nvPr/>
        </p:nvSpPr>
        <p:spPr>
          <a:xfrm>
            <a:off x="5389257" y="5413342"/>
            <a:ext cx="173677" cy="276726"/>
          </a:xfrm>
          <a:prstGeom prst="star5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5-Point Star 37"/>
          <p:cNvSpPr/>
          <p:nvPr/>
        </p:nvSpPr>
        <p:spPr>
          <a:xfrm>
            <a:off x="5476096" y="5772150"/>
            <a:ext cx="462026" cy="400050"/>
          </a:xfrm>
          <a:prstGeom prst="star5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5-Point Star 38"/>
          <p:cNvSpPr/>
          <p:nvPr/>
        </p:nvSpPr>
        <p:spPr>
          <a:xfrm>
            <a:off x="5839846" y="5356215"/>
            <a:ext cx="609600" cy="57334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5-Point Star 39"/>
          <p:cNvSpPr/>
          <p:nvPr/>
        </p:nvSpPr>
        <p:spPr>
          <a:xfrm>
            <a:off x="4114800" y="5848666"/>
            <a:ext cx="134287" cy="123509"/>
          </a:xfrm>
          <a:prstGeom prst="star5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5-Point Star 40"/>
          <p:cNvSpPr/>
          <p:nvPr/>
        </p:nvSpPr>
        <p:spPr>
          <a:xfrm>
            <a:off x="4163568" y="5438274"/>
            <a:ext cx="283355" cy="276726"/>
          </a:xfrm>
          <a:prstGeom prst="star5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9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565513" y="961941"/>
            <a:ext cx="2406287" cy="1171659"/>
          </a:xfrm>
          <a:prstGeom prst="rect">
            <a:avLst/>
          </a:prstGeom>
          <a:ln>
            <a:solidFill>
              <a:srgbClr val="66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0" y="6858000"/>
            <a:ext cx="6858000" cy="363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r>
              <a:rPr lang="en-US" b="1" dirty="0" smtClean="0">
                <a:solidFill>
                  <a:srgbClr val="663300"/>
                </a:solidFill>
                <a:latin typeface="Calibri" pitchFamily="34" charset="0"/>
              </a:rPr>
              <a:t>Fractions/Probability/Equivalent Fractions</a:t>
            </a:r>
            <a:endParaRPr lang="en-US" b="1" dirty="0">
              <a:solidFill>
                <a:srgbClr val="663300"/>
              </a:solidFill>
              <a:latin typeface="Calibri" pitchFamily="34" charset="0"/>
            </a:endParaRPr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152400" y="484909"/>
            <a:ext cx="4267200" cy="429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u="sng" dirty="0" smtClean="0">
                <a:solidFill>
                  <a:srgbClr val="663300"/>
                </a:solidFill>
              </a:rPr>
              <a:t>Probability</a:t>
            </a:r>
            <a:r>
              <a:rPr lang="en-US" sz="1800" dirty="0" smtClean="0">
                <a:solidFill>
                  <a:srgbClr val="663300"/>
                </a:solidFill>
              </a:rPr>
              <a:t>: </a:t>
            </a:r>
            <a:r>
              <a:rPr lang="en-US" sz="1800" dirty="0" smtClean="0"/>
              <a:t>quality or fact of being likely</a:t>
            </a:r>
            <a:endParaRPr lang="en-US" sz="1800" u="sng" dirty="0" smtClean="0">
              <a:solidFill>
                <a:srgbClr val="663300"/>
              </a:solidFill>
            </a:endParaRPr>
          </a:p>
          <a:p>
            <a:endParaRPr lang="en-US" sz="1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648200" y="484909"/>
            <a:ext cx="1981200" cy="2308324"/>
          </a:xfrm>
          <a:prstGeom prst="rect">
            <a:avLst/>
          </a:prstGeom>
          <a:solidFill>
            <a:srgbClr val="6633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bg1"/>
                </a:solidFill>
              </a:rPr>
              <a:t>Code Words: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Most likely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Least likely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Equal possibility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Not likely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The fraction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Possible outcome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778328" y="1071520"/>
            <a:ext cx="1981200" cy="952500"/>
            <a:chOff x="152400" y="1219200"/>
            <a:chExt cx="2667000" cy="1447800"/>
          </a:xfrm>
        </p:grpSpPr>
        <p:sp>
          <p:nvSpPr>
            <p:cNvPr id="3" name="Isosceles Triangle 2"/>
            <p:cNvSpPr/>
            <p:nvPr/>
          </p:nvSpPr>
          <p:spPr>
            <a:xfrm>
              <a:off x="152400" y="1219200"/>
              <a:ext cx="304800" cy="304800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533400" y="1219200"/>
              <a:ext cx="304800" cy="304800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914400" y="1219200"/>
              <a:ext cx="304800" cy="304800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1295400" y="1219200"/>
              <a:ext cx="304800" cy="304800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1676400" y="1219200"/>
              <a:ext cx="304800" cy="304800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2057400" y="1219200"/>
              <a:ext cx="304800" cy="304800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2438400" y="1219200"/>
              <a:ext cx="304800" cy="304800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>
              <a:off x="2428875" y="1600200"/>
              <a:ext cx="304800" cy="304800"/>
            </a:xfrm>
            <a:prstGeom prst="triangl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923925" y="1618865"/>
              <a:ext cx="304800" cy="265929"/>
            </a:xfrm>
            <a:prstGeom prst="ellipse">
              <a:avLst/>
            </a:prstGeom>
            <a:ln>
              <a:solidFill>
                <a:srgbClr val="66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295400" y="1609725"/>
              <a:ext cx="304800" cy="265929"/>
            </a:xfrm>
            <a:prstGeom prst="ellipse">
              <a:avLst/>
            </a:prstGeom>
            <a:ln>
              <a:solidFill>
                <a:srgbClr val="66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685925" y="1618865"/>
              <a:ext cx="304800" cy="265929"/>
            </a:xfrm>
            <a:prstGeom prst="ellipse">
              <a:avLst/>
            </a:prstGeom>
            <a:ln>
              <a:solidFill>
                <a:srgbClr val="66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057400" y="1609725"/>
              <a:ext cx="304800" cy="265929"/>
            </a:xfrm>
            <a:prstGeom prst="ellipse">
              <a:avLst/>
            </a:prstGeom>
            <a:ln>
              <a:solidFill>
                <a:srgbClr val="66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52400" y="1609340"/>
              <a:ext cx="304800" cy="265929"/>
            </a:xfrm>
            <a:prstGeom prst="ellipse">
              <a:avLst/>
            </a:prstGeom>
            <a:ln>
              <a:solidFill>
                <a:srgbClr val="66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23875" y="1600200"/>
              <a:ext cx="304800" cy="265929"/>
            </a:xfrm>
            <a:prstGeom prst="ellipse">
              <a:avLst/>
            </a:prstGeom>
            <a:ln>
              <a:solidFill>
                <a:srgbClr val="66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52400" y="2057400"/>
              <a:ext cx="304800" cy="228600"/>
            </a:xfrm>
            <a:prstGeom prst="rect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42925" y="2047875"/>
              <a:ext cx="304800" cy="228600"/>
            </a:xfrm>
            <a:prstGeom prst="rect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62025" y="2047875"/>
              <a:ext cx="304800" cy="228600"/>
            </a:xfrm>
            <a:prstGeom prst="rect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352550" y="2047875"/>
              <a:ext cx="304800" cy="228600"/>
            </a:xfrm>
            <a:prstGeom prst="rect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752600" y="2047875"/>
              <a:ext cx="304800" cy="228600"/>
            </a:xfrm>
            <a:prstGeom prst="rect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133600" y="2047875"/>
              <a:ext cx="304800" cy="228600"/>
            </a:xfrm>
            <a:prstGeom prst="rect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514600" y="2047875"/>
              <a:ext cx="304800" cy="228600"/>
            </a:xfrm>
            <a:prstGeom prst="rect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5-Point Star 6"/>
            <p:cNvSpPr/>
            <p:nvPr/>
          </p:nvSpPr>
          <p:spPr>
            <a:xfrm>
              <a:off x="152400" y="2362200"/>
              <a:ext cx="304800" cy="278633"/>
            </a:xfrm>
            <a:prstGeom prst="star5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5-Point Star 32"/>
            <p:cNvSpPr/>
            <p:nvPr/>
          </p:nvSpPr>
          <p:spPr>
            <a:xfrm>
              <a:off x="552450" y="2362199"/>
              <a:ext cx="304800" cy="278633"/>
            </a:xfrm>
            <a:prstGeom prst="star5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5-Point Star 33"/>
            <p:cNvSpPr/>
            <p:nvPr/>
          </p:nvSpPr>
          <p:spPr>
            <a:xfrm>
              <a:off x="962025" y="2362200"/>
              <a:ext cx="304800" cy="278633"/>
            </a:xfrm>
            <a:prstGeom prst="star5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gular Pentagon 16"/>
            <p:cNvSpPr/>
            <p:nvPr/>
          </p:nvSpPr>
          <p:spPr>
            <a:xfrm>
              <a:off x="1371600" y="2362200"/>
              <a:ext cx="304800" cy="291718"/>
            </a:xfrm>
            <a:prstGeom prst="pentagon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gular Pentagon 35"/>
            <p:cNvSpPr/>
            <p:nvPr/>
          </p:nvSpPr>
          <p:spPr>
            <a:xfrm>
              <a:off x="1752600" y="2362199"/>
              <a:ext cx="304800" cy="304801"/>
            </a:xfrm>
            <a:prstGeom prst="pentagon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>
              <a:off x="2171700" y="2362200"/>
              <a:ext cx="304800" cy="291718"/>
            </a:xfrm>
            <a:prstGeom prst="hexagon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 Placeholder 3"/>
          <p:cNvSpPr txBox="1">
            <a:spLocks/>
          </p:cNvSpPr>
          <p:nvPr/>
        </p:nvSpPr>
        <p:spPr>
          <a:xfrm>
            <a:off x="152400" y="2286000"/>
            <a:ext cx="6343650" cy="1524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Maria has different shapes inside a box.</a:t>
            </a:r>
          </a:p>
          <a:p>
            <a:pPr lvl="1"/>
            <a:r>
              <a:rPr lang="en-US" sz="1600" dirty="0" smtClean="0"/>
              <a:t>What are they?       </a:t>
            </a:r>
          </a:p>
          <a:p>
            <a:pPr lvl="1"/>
            <a:r>
              <a:rPr lang="en-US" sz="1600" dirty="0" smtClean="0"/>
              <a:t>What fractions do they represent?      </a:t>
            </a:r>
          </a:p>
          <a:p>
            <a:pPr lvl="1"/>
            <a:r>
              <a:rPr lang="en-US" sz="1600" dirty="0" smtClean="0"/>
              <a:t>Which shape has a greatest possibility to come out?       </a:t>
            </a:r>
          </a:p>
          <a:p>
            <a:pPr lvl="1"/>
            <a:r>
              <a:rPr lang="en-US" sz="1600" dirty="0" smtClean="0"/>
              <a:t>Which shape is least likely to be picked? Why?             </a:t>
            </a:r>
          </a:p>
          <a:p>
            <a:endParaRPr lang="en-US" sz="1800" dirty="0" smtClean="0"/>
          </a:p>
        </p:txBody>
      </p:sp>
      <p:sp>
        <p:nvSpPr>
          <p:cNvPr id="41" name="Text Placeholder 3"/>
          <p:cNvSpPr txBox="1">
            <a:spLocks/>
          </p:cNvSpPr>
          <p:nvPr/>
        </p:nvSpPr>
        <p:spPr>
          <a:xfrm>
            <a:off x="229688" y="3821667"/>
            <a:ext cx="1963783" cy="429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u="sng" dirty="0" smtClean="0">
                <a:solidFill>
                  <a:srgbClr val="663300"/>
                </a:solidFill>
              </a:rPr>
              <a:t>Parts of a Fraction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10845" y="4419600"/>
            <a:ext cx="254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04800" y="4251158"/>
            <a:ext cx="254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17522" y="4318084"/>
            <a:ext cx="8362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numerator</a:t>
            </a:r>
            <a:endParaRPr lang="en-US" sz="1050" dirty="0"/>
          </a:p>
        </p:txBody>
      </p:sp>
      <p:sp>
        <p:nvSpPr>
          <p:cNvPr id="53" name="TextBox 52"/>
          <p:cNvSpPr txBox="1"/>
          <p:nvPr/>
        </p:nvSpPr>
        <p:spPr>
          <a:xfrm>
            <a:off x="609600" y="4470484"/>
            <a:ext cx="9203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denominator</a:t>
            </a:r>
            <a:endParaRPr lang="en-US" sz="1050" dirty="0"/>
          </a:p>
        </p:txBody>
      </p:sp>
      <p:sp>
        <p:nvSpPr>
          <p:cNvPr id="58" name="TextBox 57"/>
          <p:cNvSpPr txBox="1"/>
          <p:nvPr/>
        </p:nvSpPr>
        <p:spPr>
          <a:xfrm>
            <a:off x="151038" y="4750862"/>
            <a:ext cx="15329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1 part out of the whole.</a:t>
            </a:r>
            <a:endParaRPr lang="en-US" sz="1050" dirty="0"/>
          </a:p>
        </p:txBody>
      </p:sp>
      <p:cxnSp>
        <p:nvCxnSpPr>
          <p:cNvPr id="67" name="Straight Connector 66"/>
          <p:cNvCxnSpPr/>
          <p:nvPr/>
        </p:nvCxnSpPr>
        <p:spPr>
          <a:xfrm>
            <a:off x="332801" y="4507800"/>
            <a:ext cx="2547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0" y="5149081"/>
            <a:ext cx="685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479488"/>
              </p:ext>
            </p:extLst>
          </p:nvPr>
        </p:nvGraphicFramePr>
        <p:xfrm>
          <a:off x="152400" y="5638800"/>
          <a:ext cx="1453788" cy="259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6894"/>
                <a:gridCol w="726894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n w="38100">
                            <a:noFill/>
                          </a:ln>
                        </a:rPr>
                        <a:t>1/</a:t>
                      </a:r>
                      <a:r>
                        <a:rPr lang="en-US" sz="1100" baseline="0" dirty="0" smtClean="0">
                          <a:ln w="38100">
                            <a:noFill/>
                          </a:ln>
                        </a:rPr>
                        <a:t>2 </a:t>
                      </a:r>
                      <a:endParaRPr lang="en-US" sz="1100" dirty="0">
                        <a:ln w="38100"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n w="38100">
                            <a:noFill/>
                          </a:ln>
                        </a:rPr>
                        <a:t>1/2 </a:t>
                      </a:r>
                      <a:endParaRPr lang="en-US" sz="1100" dirty="0">
                        <a:ln w="38100"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659683"/>
              </p:ext>
            </p:extLst>
          </p:nvPr>
        </p:nvGraphicFramePr>
        <p:xfrm>
          <a:off x="148044" y="6324600"/>
          <a:ext cx="1453788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2298"/>
                <a:gridCol w="242298"/>
                <a:gridCol w="242298"/>
                <a:gridCol w="242298"/>
                <a:gridCol w="242298"/>
                <a:gridCol w="242298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700" u="sng" dirty="0" smtClean="0">
                          <a:ln w="38100">
                            <a:noFill/>
                          </a:ln>
                        </a:rPr>
                        <a:t>1</a:t>
                      </a:r>
                      <a:r>
                        <a:rPr lang="en-US" sz="700" dirty="0" smtClean="0">
                          <a:ln w="38100">
                            <a:noFill/>
                          </a:ln>
                        </a:rPr>
                        <a:t>6</a:t>
                      </a:r>
                      <a:endParaRPr lang="en-US" sz="700" dirty="0">
                        <a:ln w="38100"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u="sng" dirty="0" smtClean="0">
                          <a:ln w="38100">
                            <a:noFill/>
                          </a:ln>
                        </a:rPr>
                        <a:t>1</a:t>
                      </a:r>
                      <a:r>
                        <a:rPr lang="en-US" sz="700" dirty="0" smtClean="0">
                          <a:ln w="38100">
                            <a:noFill/>
                          </a:ln>
                        </a:rPr>
                        <a:t>6</a:t>
                      </a:r>
                      <a:endParaRPr lang="en-US" sz="700" dirty="0">
                        <a:ln w="38100"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u="sng" dirty="0" smtClean="0">
                          <a:ln w="38100">
                            <a:noFill/>
                          </a:ln>
                        </a:rPr>
                        <a:t>1</a:t>
                      </a:r>
                      <a:r>
                        <a:rPr lang="en-US" sz="700" dirty="0" smtClean="0">
                          <a:ln w="38100">
                            <a:noFill/>
                          </a:ln>
                        </a:rPr>
                        <a:t>6</a:t>
                      </a:r>
                      <a:endParaRPr lang="en-US" sz="700" dirty="0">
                        <a:ln w="38100"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u="sng" dirty="0" smtClean="0">
                          <a:ln w="38100">
                            <a:noFill/>
                          </a:ln>
                        </a:rPr>
                        <a:t>1</a:t>
                      </a:r>
                      <a:r>
                        <a:rPr lang="en-US" sz="700" dirty="0" smtClean="0">
                          <a:ln w="38100">
                            <a:noFill/>
                          </a:ln>
                        </a:rPr>
                        <a:t>6</a:t>
                      </a:r>
                      <a:endParaRPr lang="en-US" sz="700" dirty="0">
                        <a:ln w="38100"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u="sng" dirty="0" smtClean="0">
                          <a:ln w="38100">
                            <a:noFill/>
                          </a:ln>
                        </a:rPr>
                        <a:t>1</a:t>
                      </a:r>
                      <a:r>
                        <a:rPr lang="en-US" sz="700" dirty="0" smtClean="0">
                          <a:ln w="38100">
                            <a:noFill/>
                          </a:ln>
                        </a:rPr>
                        <a:t>6</a:t>
                      </a:r>
                      <a:endParaRPr lang="en-US" sz="700" dirty="0">
                        <a:ln w="38100"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u="sng" dirty="0" smtClean="0">
                          <a:ln w="38100">
                            <a:noFill/>
                          </a:ln>
                        </a:rPr>
                        <a:t>1</a:t>
                      </a:r>
                      <a:r>
                        <a:rPr lang="en-US" sz="700" dirty="0" smtClean="0">
                          <a:ln w="38100">
                            <a:noFill/>
                          </a:ln>
                        </a:rPr>
                        <a:t>6</a:t>
                      </a:r>
                      <a:endParaRPr lang="en-US" sz="700" dirty="0">
                        <a:ln w="38100"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4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745391"/>
              </p:ext>
            </p:extLst>
          </p:nvPr>
        </p:nvGraphicFramePr>
        <p:xfrm>
          <a:off x="152400" y="5949740"/>
          <a:ext cx="1453788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3447"/>
                <a:gridCol w="363447"/>
                <a:gridCol w="363447"/>
                <a:gridCol w="363447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n w="38100">
                            <a:noFill/>
                          </a:ln>
                        </a:rPr>
                        <a:t>1/4</a:t>
                      </a:r>
                      <a:endParaRPr lang="en-US" sz="1000" dirty="0">
                        <a:ln w="38100"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n w="38100">
                            <a:noFill/>
                          </a:ln>
                        </a:rPr>
                        <a:t>1/4 </a:t>
                      </a:r>
                      <a:endParaRPr lang="en-US" sz="1000" dirty="0">
                        <a:ln w="38100"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n w="38100">
                            <a:noFill/>
                          </a:ln>
                        </a:rPr>
                        <a:t>1/4</a:t>
                      </a:r>
                      <a:r>
                        <a:rPr lang="en-US" sz="1000" baseline="0" dirty="0" smtClean="0">
                          <a:ln w="38100">
                            <a:noFill/>
                          </a:ln>
                        </a:rPr>
                        <a:t> </a:t>
                      </a:r>
                      <a:endParaRPr lang="en-US" sz="1000" dirty="0">
                        <a:ln w="38100"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n w="38100">
                            <a:noFill/>
                          </a:ln>
                        </a:rPr>
                        <a:t>1/4</a:t>
                      </a:r>
                      <a:endParaRPr lang="en-US" sz="1000" dirty="0">
                        <a:ln w="38100"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6" name="TextBox 85"/>
          <p:cNvSpPr txBox="1"/>
          <p:nvPr/>
        </p:nvSpPr>
        <p:spPr>
          <a:xfrm>
            <a:off x="1674495" y="5650260"/>
            <a:ext cx="4694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1/2</a:t>
            </a:r>
            <a:endParaRPr lang="en-US" sz="1050" dirty="0"/>
          </a:p>
        </p:txBody>
      </p:sp>
      <p:sp>
        <p:nvSpPr>
          <p:cNvPr id="89" name="Rectangle 88"/>
          <p:cNvSpPr/>
          <p:nvPr/>
        </p:nvSpPr>
        <p:spPr>
          <a:xfrm>
            <a:off x="4745288" y="5327607"/>
            <a:ext cx="1476376" cy="228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 whole</a:t>
            </a:r>
            <a:endParaRPr lang="en-US" sz="1400" dirty="0"/>
          </a:p>
        </p:txBody>
      </p:sp>
      <p:sp>
        <p:nvSpPr>
          <p:cNvPr id="90" name="Text Placeholder 3"/>
          <p:cNvSpPr txBox="1">
            <a:spLocks/>
          </p:cNvSpPr>
          <p:nvPr/>
        </p:nvSpPr>
        <p:spPr>
          <a:xfrm>
            <a:off x="53763" y="5227162"/>
            <a:ext cx="1963783" cy="4294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u="sng" dirty="0" smtClean="0">
                <a:solidFill>
                  <a:srgbClr val="663300"/>
                </a:solidFill>
              </a:rPr>
              <a:t>Equivalent Fractions</a:t>
            </a:r>
          </a:p>
        </p:txBody>
      </p:sp>
      <p:graphicFrame>
        <p:nvGraphicFramePr>
          <p:cNvPr id="91" name="Table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864283"/>
              </p:ext>
            </p:extLst>
          </p:nvPr>
        </p:nvGraphicFramePr>
        <p:xfrm>
          <a:off x="4729641" y="5645096"/>
          <a:ext cx="1453788" cy="259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6894"/>
                <a:gridCol w="726894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n w="38100">
                            <a:noFill/>
                          </a:ln>
                        </a:rPr>
                        <a:t>1/</a:t>
                      </a:r>
                      <a:r>
                        <a:rPr lang="en-US" sz="1100" baseline="0" dirty="0" smtClean="0">
                          <a:ln w="38100">
                            <a:noFill/>
                          </a:ln>
                        </a:rPr>
                        <a:t>2 </a:t>
                      </a:r>
                      <a:endParaRPr lang="en-US" sz="1100" dirty="0">
                        <a:ln w="38100"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n w="38100">
                            <a:noFill/>
                          </a:ln>
                        </a:rPr>
                        <a:t>1/2 </a:t>
                      </a:r>
                      <a:endParaRPr lang="en-US" sz="1100" dirty="0">
                        <a:ln w="38100"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2" name="TextBox 91"/>
          <p:cNvSpPr txBox="1"/>
          <p:nvPr/>
        </p:nvSpPr>
        <p:spPr>
          <a:xfrm>
            <a:off x="6230579" y="5656653"/>
            <a:ext cx="38868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2/2</a:t>
            </a:r>
            <a:endParaRPr lang="en-US" sz="1050" dirty="0"/>
          </a:p>
        </p:txBody>
      </p:sp>
      <p:sp>
        <p:nvSpPr>
          <p:cNvPr id="93" name="TextBox 92"/>
          <p:cNvSpPr txBox="1"/>
          <p:nvPr/>
        </p:nvSpPr>
        <p:spPr>
          <a:xfrm>
            <a:off x="1659526" y="5994484"/>
            <a:ext cx="4773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2/4</a:t>
            </a:r>
            <a:endParaRPr lang="en-US" sz="1050" dirty="0"/>
          </a:p>
        </p:txBody>
      </p:sp>
      <p:sp>
        <p:nvSpPr>
          <p:cNvPr id="94" name="TextBox 93"/>
          <p:cNvSpPr txBox="1"/>
          <p:nvPr/>
        </p:nvSpPr>
        <p:spPr>
          <a:xfrm>
            <a:off x="1673949" y="6375484"/>
            <a:ext cx="38345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3/6</a:t>
            </a:r>
            <a:endParaRPr lang="en-US" sz="1050" dirty="0"/>
          </a:p>
        </p:txBody>
      </p:sp>
      <p:graphicFrame>
        <p:nvGraphicFramePr>
          <p:cNvPr id="95" name="Table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495165"/>
              </p:ext>
            </p:extLst>
          </p:nvPr>
        </p:nvGraphicFramePr>
        <p:xfrm>
          <a:off x="4729641" y="5943600"/>
          <a:ext cx="1453788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3447"/>
                <a:gridCol w="363447"/>
                <a:gridCol w="363447"/>
                <a:gridCol w="363447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n w="38100">
                            <a:noFill/>
                          </a:ln>
                        </a:rPr>
                        <a:t>1/4</a:t>
                      </a:r>
                      <a:endParaRPr lang="en-US" sz="1000" dirty="0">
                        <a:ln w="38100"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n w="38100">
                            <a:noFill/>
                          </a:ln>
                        </a:rPr>
                        <a:t>1/4 </a:t>
                      </a:r>
                      <a:endParaRPr lang="en-US" sz="1000" dirty="0">
                        <a:ln w="38100"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n w="38100">
                            <a:noFill/>
                          </a:ln>
                        </a:rPr>
                        <a:t>1/4</a:t>
                      </a:r>
                      <a:r>
                        <a:rPr lang="en-US" sz="1000" baseline="0" dirty="0" smtClean="0">
                          <a:ln w="38100">
                            <a:noFill/>
                          </a:ln>
                        </a:rPr>
                        <a:t> </a:t>
                      </a:r>
                      <a:endParaRPr lang="en-US" sz="1000" dirty="0">
                        <a:ln w="38100"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n w="38100">
                            <a:noFill/>
                          </a:ln>
                        </a:rPr>
                        <a:t>1/4</a:t>
                      </a:r>
                      <a:endParaRPr lang="en-US" sz="1000" dirty="0">
                        <a:ln w="38100"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6" name="TextBox 95"/>
          <p:cNvSpPr txBox="1"/>
          <p:nvPr/>
        </p:nvSpPr>
        <p:spPr>
          <a:xfrm>
            <a:off x="6221664" y="5994484"/>
            <a:ext cx="4172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4/4</a:t>
            </a:r>
            <a:endParaRPr lang="en-US" sz="1050" dirty="0"/>
          </a:p>
        </p:txBody>
      </p:sp>
      <p:graphicFrame>
        <p:nvGraphicFramePr>
          <p:cNvPr id="97" name="Table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343295"/>
              </p:ext>
            </p:extLst>
          </p:nvPr>
        </p:nvGraphicFramePr>
        <p:xfrm>
          <a:off x="4729641" y="6276975"/>
          <a:ext cx="1453788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2298"/>
                <a:gridCol w="242298"/>
                <a:gridCol w="242298"/>
                <a:gridCol w="242298"/>
                <a:gridCol w="242298"/>
                <a:gridCol w="242298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700" u="sng" dirty="0" smtClean="0">
                          <a:ln w="38100">
                            <a:noFill/>
                          </a:ln>
                        </a:rPr>
                        <a:t>1</a:t>
                      </a:r>
                      <a:r>
                        <a:rPr lang="en-US" sz="700" dirty="0" smtClean="0">
                          <a:ln w="38100">
                            <a:noFill/>
                          </a:ln>
                        </a:rPr>
                        <a:t>6</a:t>
                      </a:r>
                      <a:endParaRPr lang="en-US" sz="700" dirty="0">
                        <a:ln w="38100"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u="sng" dirty="0" smtClean="0">
                          <a:ln w="38100">
                            <a:noFill/>
                          </a:ln>
                        </a:rPr>
                        <a:t>1</a:t>
                      </a:r>
                      <a:r>
                        <a:rPr lang="en-US" sz="700" dirty="0" smtClean="0">
                          <a:ln w="38100">
                            <a:noFill/>
                          </a:ln>
                        </a:rPr>
                        <a:t>6</a:t>
                      </a:r>
                      <a:endParaRPr lang="en-US" sz="700" dirty="0">
                        <a:ln w="38100"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u="sng" dirty="0" smtClean="0">
                          <a:ln w="38100">
                            <a:noFill/>
                          </a:ln>
                        </a:rPr>
                        <a:t>1</a:t>
                      </a:r>
                      <a:r>
                        <a:rPr lang="en-US" sz="700" dirty="0" smtClean="0">
                          <a:ln w="38100">
                            <a:noFill/>
                          </a:ln>
                        </a:rPr>
                        <a:t>6</a:t>
                      </a:r>
                      <a:endParaRPr lang="en-US" sz="700" dirty="0">
                        <a:ln w="38100"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u="sng" dirty="0" smtClean="0">
                          <a:ln w="38100">
                            <a:noFill/>
                          </a:ln>
                        </a:rPr>
                        <a:t>1</a:t>
                      </a:r>
                      <a:r>
                        <a:rPr lang="en-US" sz="700" dirty="0" smtClean="0">
                          <a:ln w="38100">
                            <a:noFill/>
                          </a:ln>
                        </a:rPr>
                        <a:t>6</a:t>
                      </a:r>
                      <a:endParaRPr lang="en-US" sz="700" dirty="0">
                        <a:ln w="38100"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u="sng" dirty="0" smtClean="0">
                          <a:ln w="38100">
                            <a:noFill/>
                          </a:ln>
                        </a:rPr>
                        <a:t>1</a:t>
                      </a:r>
                      <a:r>
                        <a:rPr lang="en-US" sz="700" dirty="0" smtClean="0">
                          <a:ln w="38100">
                            <a:noFill/>
                          </a:ln>
                        </a:rPr>
                        <a:t>6</a:t>
                      </a:r>
                      <a:endParaRPr lang="en-US" sz="700" dirty="0">
                        <a:ln w="38100"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u="sng" dirty="0" smtClean="0">
                          <a:ln w="38100">
                            <a:noFill/>
                          </a:ln>
                        </a:rPr>
                        <a:t>1</a:t>
                      </a:r>
                      <a:r>
                        <a:rPr lang="en-US" sz="700" dirty="0" smtClean="0">
                          <a:ln w="38100">
                            <a:noFill/>
                          </a:ln>
                        </a:rPr>
                        <a:t>6</a:t>
                      </a:r>
                      <a:endParaRPr lang="en-US" sz="700" dirty="0">
                        <a:ln w="38100"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8" name="TextBox 97"/>
          <p:cNvSpPr txBox="1"/>
          <p:nvPr/>
        </p:nvSpPr>
        <p:spPr>
          <a:xfrm>
            <a:off x="6234387" y="6273842"/>
            <a:ext cx="4045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6/6</a:t>
            </a:r>
            <a:endParaRPr lang="en-US" sz="1050" dirty="0"/>
          </a:p>
        </p:txBody>
      </p:sp>
      <p:grpSp>
        <p:nvGrpSpPr>
          <p:cNvPr id="65" name="Group 64"/>
          <p:cNvGrpSpPr/>
          <p:nvPr/>
        </p:nvGrpSpPr>
        <p:grpSpPr>
          <a:xfrm>
            <a:off x="2934390" y="3863796"/>
            <a:ext cx="3546435" cy="1054164"/>
            <a:chOff x="2934390" y="3863796"/>
            <a:chExt cx="3546435" cy="1054164"/>
          </a:xfrm>
        </p:grpSpPr>
        <p:grpSp>
          <p:nvGrpSpPr>
            <p:cNvPr id="59" name="Group 58"/>
            <p:cNvGrpSpPr/>
            <p:nvPr/>
          </p:nvGrpSpPr>
          <p:grpSpPr>
            <a:xfrm>
              <a:off x="4322916" y="3868995"/>
              <a:ext cx="571464" cy="497434"/>
              <a:chOff x="2476499" y="3949450"/>
              <a:chExt cx="401684" cy="368634"/>
            </a:xfrm>
          </p:grpSpPr>
          <p:sp>
            <p:nvSpPr>
              <p:cNvPr id="55" name="Isosceles Triangle 54"/>
              <p:cNvSpPr/>
              <p:nvPr/>
            </p:nvSpPr>
            <p:spPr>
              <a:xfrm>
                <a:off x="2476499" y="3949450"/>
                <a:ext cx="401684" cy="368634"/>
              </a:xfrm>
              <a:prstGeom prst="triangle">
                <a:avLst/>
              </a:prstGeom>
              <a:noFill/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Isosceles Triangle 55"/>
              <p:cNvSpPr/>
              <p:nvPr/>
            </p:nvSpPr>
            <p:spPr>
              <a:xfrm rot="10800000">
                <a:off x="2607128" y="4133767"/>
                <a:ext cx="152400" cy="177716"/>
              </a:xfrm>
              <a:prstGeom prst="triangle">
                <a:avLst/>
              </a:prstGeom>
              <a:noFill/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reeform 56"/>
              <p:cNvSpPr/>
              <p:nvPr/>
            </p:nvSpPr>
            <p:spPr>
              <a:xfrm>
                <a:off x="2598180" y="3994412"/>
                <a:ext cx="155127" cy="140746"/>
              </a:xfrm>
              <a:custGeom>
                <a:avLst/>
                <a:gdLst>
                  <a:gd name="connsiteX0" fmla="*/ 78345 w 155127"/>
                  <a:gd name="connsiteY0" fmla="*/ 58476 h 140746"/>
                  <a:gd name="connsiteX1" fmla="*/ 40245 w 155127"/>
                  <a:gd name="connsiteY1" fmla="*/ 77526 h 140746"/>
                  <a:gd name="connsiteX2" fmla="*/ 35483 w 155127"/>
                  <a:gd name="connsiteY2" fmla="*/ 91813 h 140746"/>
                  <a:gd name="connsiteX3" fmla="*/ 111683 w 155127"/>
                  <a:gd name="connsiteY3" fmla="*/ 91813 h 140746"/>
                  <a:gd name="connsiteX4" fmla="*/ 92633 w 155127"/>
                  <a:gd name="connsiteY4" fmla="*/ 82288 h 140746"/>
                  <a:gd name="connsiteX5" fmla="*/ 78345 w 155127"/>
                  <a:gd name="connsiteY5" fmla="*/ 77526 h 140746"/>
                  <a:gd name="connsiteX6" fmla="*/ 54533 w 155127"/>
                  <a:gd name="connsiteY6" fmla="*/ 110863 h 140746"/>
                  <a:gd name="connsiteX7" fmla="*/ 78345 w 155127"/>
                  <a:gd name="connsiteY7" fmla="*/ 125151 h 140746"/>
                  <a:gd name="connsiteX8" fmla="*/ 92633 w 155127"/>
                  <a:gd name="connsiteY8" fmla="*/ 120388 h 140746"/>
                  <a:gd name="connsiteX9" fmla="*/ 78345 w 155127"/>
                  <a:gd name="connsiteY9" fmla="*/ 110863 h 140746"/>
                  <a:gd name="connsiteX10" fmla="*/ 49770 w 155127"/>
                  <a:gd name="connsiteY10" fmla="*/ 106101 h 140746"/>
                  <a:gd name="connsiteX11" fmla="*/ 35483 w 155127"/>
                  <a:gd name="connsiteY11" fmla="*/ 110863 h 140746"/>
                  <a:gd name="connsiteX12" fmla="*/ 116445 w 155127"/>
                  <a:gd name="connsiteY12" fmla="*/ 115626 h 140746"/>
                  <a:gd name="connsiteX13" fmla="*/ 49770 w 155127"/>
                  <a:gd name="connsiteY13" fmla="*/ 91813 h 140746"/>
                  <a:gd name="connsiteX14" fmla="*/ 40245 w 155127"/>
                  <a:gd name="connsiteY14" fmla="*/ 110863 h 140746"/>
                  <a:gd name="connsiteX15" fmla="*/ 64058 w 155127"/>
                  <a:gd name="connsiteY15" fmla="*/ 120388 h 140746"/>
                  <a:gd name="connsiteX16" fmla="*/ 154545 w 155127"/>
                  <a:gd name="connsiteY16" fmla="*/ 110863 h 140746"/>
                  <a:gd name="connsiteX17" fmla="*/ 140258 w 155127"/>
                  <a:gd name="connsiteY17" fmla="*/ 101338 h 140746"/>
                  <a:gd name="connsiteX18" fmla="*/ 40245 w 155127"/>
                  <a:gd name="connsiteY18" fmla="*/ 96576 h 140746"/>
                  <a:gd name="connsiteX19" fmla="*/ 45008 w 155127"/>
                  <a:gd name="connsiteY19" fmla="*/ 110863 h 140746"/>
                  <a:gd name="connsiteX20" fmla="*/ 106920 w 155127"/>
                  <a:gd name="connsiteY20" fmla="*/ 101338 h 140746"/>
                  <a:gd name="connsiteX21" fmla="*/ 68820 w 155127"/>
                  <a:gd name="connsiteY21" fmla="*/ 96576 h 140746"/>
                  <a:gd name="connsiteX22" fmla="*/ 35483 w 155127"/>
                  <a:gd name="connsiteY22" fmla="*/ 106101 h 140746"/>
                  <a:gd name="connsiteX23" fmla="*/ 21195 w 155127"/>
                  <a:gd name="connsiteY23" fmla="*/ 125151 h 140746"/>
                  <a:gd name="connsiteX24" fmla="*/ 45008 w 155127"/>
                  <a:gd name="connsiteY24" fmla="*/ 129913 h 140746"/>
                  <a:gd name="connsiteX25" fmla="*/ 149783 w 155127"/>
                  <a:gd name="connsiteY25" fmla="*/ 110863 h 140746"/>
                  <a:gd name="connsiteX26" fmla="*/ 130733 w 155127"/>
                  <a:gd name="connsiteY26" fmla="*/ 101338 h 140746"/>
                  <a:gd name="connsiteX27" fmla="*/ 64058 w 155127"/>
                  <a:gd name="connsiteY27" fmla="*/ 110863 h 140746"/>
                  <a:gd name="connsiteX28" fmla="*/ 35483 w 155127"/>
                  <a:gd name="connsiteY28" fmla="*/ 125151 h 140746"/>
                  <a:gd name="connsiteX29" fmla="*/ 116445 w 155127"/>
                  <a:gd name="connsiteY29" fmla="*/ 101338 h 140746"/>
                  <a:gd name="connsiteX30" fmla="*/ 106920 w 155127"/>
                  <a:gd name="connsiteY30" fmla="*/ 82288 h 140746"/>
                  <a:gd name="connsiteX31" fmla="*/ 45008 w 155127"/>
                  <a:gd name="connsiteY31" fmla="*/ 106101 h 140746"/>
                  <a:gd name="connsiteX32" fmla="*/ 35483 w 155127"/>
                  <a:gd name="connsiteY32" fmla="*/ 120388 h 140746"/>
                  <a:gd name="connsiteX33" fmla="*/ 149783 w 155127"/>
                  <a:gd name="connsiteY33" fmla="*/ 106101 h 140746"/>
                  <a:gd name="connsiteX34" fmla="*/ 116445 w 155127"/>
                  <a:gd name="connsiteY34" fmla="*/ 82288 h 140746"/>
                  <a:gd name="connsiteX35" fmla="*/ 83108 w 155127"/>
                  <a:gd name="connsiteY35" fmla="*/ 110863 h 140746"/>
                  <a:gd name="connsiteX36" fmla="*/ 111683 w 155127"/>
                  <a:gd name="connsiteY36" fmla="*/ 106101 h 140746"/>
                  <a:gd name="connsiteX37" fmla="*/ 97395 w 155127"/>
                  <a:gd name="connsiteY37" fmla="*/ 77526 h 140746"/>
                  <a:gd name="connsiteX38" fmla="*/ 30720 w 155127"/>
                  <a:gd name="connsiteY38" fmla="*/ 115626 h 140746"/>
                  <a:gd name="connsiteX39" fmla="*/ 68820 w 155127"/>
                  <a:gd name="connsiteY39" fmla="*/ 125151 h 140746"/>
                  <a:gd name="connsiteX40" fmla="*/ 121208 w 155127"/>
                  <a:gd name="connsiteY40" fmla="*/ 110863 h 140746"/>
                  <a:gd name="connsiteX41" fmla="*/ 87870 w 155127"/>
                  <a:gd name="connsiteY41" fmla="*/ 82288 h 140746"/>
                  <a:gd name="connsiteX42" fmla="*/ 64058 w 155127"/>
                  <a:gd name="connsiteY42" fmla="*/ 101338 h 140746"/>
                  <a:gd name="connsiteX43" fmla="*/ 40245 w 155127"/>
                  <a:gd name="connsiteY43" fmla="*/ 115626 h 140746"/>
                  <a:gd name="connsiteX44" fmla="*/ 111683 w 155127"/>
                  <a:gd name="connsiteY44" fmla="*/ 91813 h 140746"/>
                  <a:gd name="connsiteX45" fmla="*/ 121208 w 155127"/>
                  <a:gd name="connsiteY45" fmla="*/ 77526 h 140746"/>
                  <a:gd name="connsiteX46" fmla="*/ 106920 w 155127"/>
                  <a:gd name="connsiteY46" fmla="*/ 68001 h 140746"/>
                  <a:gd name="connsiteX47" fmla="*/ 40245 w 155127"/>
                  <a:gd name="connsiteY47" fmla="*/ 87051 h 140746"/>
                  <a:gd name="connsiteX48" fmla="*/ 83108 w 155127"/>
                  <a:gd name="connsiteY48" fmla="*/ 101338 h 140746"/>
                  <a:gd name="connsiteX49" fmla="*/ 125970 w 155127"/>
                  <a:gd name="connsiteY49" fmla="*/ 87051 h 140746"/>
                  <a:gd name="connsiteX50" fmla="*/ 130733 w 155127"/>
                  <a:gd name="connsiteY50" fmla="*/ 72763 h 140746"/>
                  <a:gd name="connsiteX51" fmla="*/ 116445 w 155127"/>
                  <a:gd name="connsiteY51" fmla="*/ 63238 h 140746"/>
                  <a:gd name="connsiteX52" fmla="*/ 64058 w 155127"/>
                  <a:gd name="connsiteY52" fmla="*/ 77526 h 140746"/>
                  <a:gd name="connsiteX53" fmla="*/ 49770 w 155127"/>
                  <a:gd name="connsiteY53" fmla="*/ 91813 h 140746"/>
                  <a:gd name="connsiteX54" fmla="*/ 92633 w 155127"/>
                  <a:gd name="connsiteY54" fmla="*/ 63238 h 140746"/>
                  <a:gd name="connsiteX55" fmla="*/ 102158 w 155127"/>
                  <a:gd name="connsiteY55" fmla="*/ 48951 h 140746"/>
                  <a:gd name="connsiteX56" fmla="*/ 35483 w 155127"/>
                  <a:gd name="connsiteY56" fmla="*/ 77526 h 140746"/>
                  <a:gd name="connsiteX57" fmla="*/ 92633 w 155127"/>
                  <a:gd name="connsiteY57" fmla="*/ 72763 h 140746"/>
                  <a:gd name="connsiteX58" fmla="*/ 97395 w 155127"/>
                  <a:gd name="connsiteY58" fmla="*/ 58476 h 140746"/>
                  <a:gd name="connsiteX59" fmla="*/ 92633 w 155127"/>
                  <a:gd name="connsiteY59" fmla="*/ 44188 h 140746"/>
                  <a:gd name="connsiteX60" fmla="*/ 49770 w 155127"/>
                  <a:gd name="connsiteY60" fmla="*/ 53713 h 140746"/>
                  <a:gd name="connsiteX61" fmla="*/ 30720 w 155127"/>
                  <a:gd name="connsiteY61" fmla="*/ 72763 h 140746"/>
                  <a:gd name="connsiteX62" fmla="*/ 54533 w 155127"/>
                  <a:gd name="connsiteY62" fmla="*/ 68001 h 140746"/>
                  <a:gd name="connsiteX63" fmla="*/ 73583 w 155127"/>
                  <a:gd name="connsiteY63" fmla="*/ 53713 h 140746"/>
                  <a:gd name="connsiteX64" fmla="*/ 78345 w 155127"/>
                  <a:gd name="connsiteY64" fmla="*/ 39426 h 140746"/>
                  <a:gd name="connsiteX65" fmla="*/ 49770 w 155127"/>
                  <a:gd name="connsiteY65" fmla="*/ 58476 h 140746"/>
                  <a:gd name="connsiteX66" fmla="*/ 78345 w 155127"/>
                  <a:gd name="connsiteY66" fmla="*/ 44188 h 140746"/>
                  <a:gd name="connsiteX67" fmla="*/ 87870 w 155127"/>
                  <a:gd name="connsiteY67" fmla="*/ 20376 h 140746"/>
                  <a:gd name="connsiteX68" fmla="*/ 73583 w 155127"/>
                  <a:gd name="connsiteY68" fmla="*/ 10851 h 140746"/>
                  <a:gd name="connsiteX69" fmla="*/ 54533 w 155127"/>
                  <a:gd name="connsiteY69" fmla="*/ 48951 h 140746"/>
                  <a:gd name="connsiteX70" fmla="*/ 68820 w 155127"/>
                  <a:gd name="connsiteY70" fmla="*/ 29901 h 140746"/>
                  <a:gd name="connsiteX71" fmla="*/ 64058 w 155127"/>
                  <a:gd name="connsiteY71" fmla="*/ 10851 h 140746"/>
                  <a:gd name="connsiteX72" fmla="*/ 54533 w 155127"/>
                  <a:gd name="connsiteY72" fmla="*/ 34663 h 140746"/>
                  <a:gd name="connsiteX73" fmla="*/ 78345 w 155127"/>
                  <a:gd name="connsiteY73" fmla="*/ 6088 h 140746"/>
                  <a:gd name="connsiteX74" fmla="*/ 68820 w 155127"/>
                  <a:gd name="connsiteY74" fmla="*/ 44188 h 140746"/>
                  <a:gd name="connsiteX75" fmla="*/ 78345 w 155127"/>
                  <a:gd name="connsiteY75" fmla="*/ 20376 h 140746"/>
                  <a:gd name="connsiteX76" fmla="*/ 73583 w 155127"/>
                  <a:gd name="connsiteY76" fmla="*/ 1326 h 140746"/>
                  <a:gd name="connsiteX77" fmla="*/ 83108 w 155127"/>
                  <a:gd name="connsiteY77" fmla="*/ 53713 h 140746"/>
                  <a:gd name="connsiteX78" fmla="*/ 87870 w 155127"/>
                  <a:gd name="connsiteY78" fmla="*/ 34663 h 140746"/>
                  <a:gd name="connsiteX79" fmla="*/ 83108 w 155127"/>
                  <a:gd name="connsiteY79" fmla="*/ 20376 h 140746"/>
                  <a:gd name="connsiteX80" fmla="*/ 87870 w 155127"/>
                  <a:gd name="connsiteY80" fmla="*/ 68001 h 140746"/>
                  <a:gd name="connsiteX81" fmla="*/ 92633 w 155127"/>
                  <a:gd name="connsiteY81" fmla="*/ 63238 h 140746"/>
                  <a:gd name="connsiteX82" fmla="*/ 102158 w 155127"/>
                  <a:gd name="connsiteY82" fmla="*/ 91813 h 140746"/>
                  <a:gd name="connsiteX83" fmla="*/ 106920 w 155127"/>
                  <a:gd name="connsiteY83" fmla="*/ 68001 h 140746"/>
                  <a:gd name="connsiteX84" fmla="*/ 97395 w 155127"/>
                  <a:gd name="connsiteY84" fmla="*/ 58476 h 140746"/>
                  <a:gd name="connsiteX85" fmla="*/ 102158 w 155127"/>
                  <a:gd name="connsiteY85" fmla="*/ 87051 h 140746"/>
                  <a:gd name="connsiteX86" fmla="*/ 97395 w 155127"/>
                  <a:gd name="connsiteY86" fmla="*/ 63238 h 140746"/>
                  <a:gd name="connsiteX87" fmla="*/ 116445 w 155127"/>
                  <a:gd name="connsiteY87" fmla="*/ 96576 h 140746"/>
                  <a:gd name="connsiteX88" fmla="*/ 106920 w 155127"/>
                  <a:gd name="connsiteY88" fmla="*/ 63238 h 140746"/>
                  <a:gd name="connsiteX89" fmla="*/ 111683 w 155127"/>
                  <a:gd name="connsiteY89" fmla="*/ 96576 h 140746"/>
                  <a:gd name="connsiteX90" fmla="*/ 121208 w 155127"/>
                  <a:gd name="connsiteY90" fmla="*/ 68001 h 140746"/>
                  <a:gd name="connsiteX91" fmla="*/ 111683 w 155127"/>
                  <a:gd name="connsiteY91" fmla="*/ 48951 h 140746"/>
                  <a:gd name="connsiteX92" fmla="*/ 116445 w 155127"/>
                  <a:gd name="connsiteY92" fmla="*/ 96576 h 140746"/>
                  <a:gd name="connsiteX93" fmla="*/ 140258 w 155127"/>
                  <a:gd name="connsiteY93" fmla="*/ 110863 h 140746"/>
                  <a:gd name="connsiteX94" fmla="*/ 130733 w 155127"/>
                  <a:gd name="connsiteY94" fmla="*/ 82288 h 140746"/>
                  <a:gd name="connsiteX95" fmla="*/ 125970 w 155127"/>
                  <a:gd name="connsiteY95" fmla="*/ 58476 h 140746"/>
                  <a:gd name="connsiteX96" fmla="*/ 116445 w 155127"/>
                  <a:gd name="connsiteY96" fmla="*/ 44188 h 140746"/>
                  <a:gd name="connsiteX97" fmla="*/ 121208 w 155127"/>
                  <a:gd name="connsiteY97" fmla="*/ 77526 h 140746"/>
                  <a:gd name="connsiteX98" fmla="*/ 130733 w 155127"/>
                  <a:gd name="connsiteY98" fmla="*/ 96576 h 140746"/>
                  <a:gd name="connsiteX99" fmla="*/ 135495 w 155127"/>
                  <a:gd name="connsiteY99" fmla="*/ 125151 h 140746"/>
                  <a:gd name="connsiteX100" fmla="*/ 145020 w 155127"/>
                  <a:gd name="connsiteY100" fmla="*/ 139438 h 140746"/>
                  <a:gd name="connsiteX101" fmla="*/ 106920 w 155127"/>
                  <a:gd name="connsiteY101" fmla="*/ 87051 h 140746"/>
                  <a:gd name="connsiteX102" fmla="*/ 92633 w 155127"/>
                  <a:gd name="connsiteY102" fmla="*/ 68001 h 140746"/>
                  <a:gd name="connsiteX103" fmla="*/ 87870 w 155127"/>
                  <a:gd name="connsiteY103" fmla="*/ 48951 h 140746"/>
                  <a:gd name="connsiteX104" fmla="*/ 83108 w 155127"/>
                  <a:gd name="connsiteY104" fmla="*/ 34663 h 140746"/>
                  <a:gd name="connsiteX105" fmla="*/ 116445 w 155127"/>
                  <a:gd name="connsiteY105" fmla="*/ 87051 h 140746"/>
                  <a:gd name="connsiteX106" fmla="*/ 106920 w 155127"/>
                  <a:gd name="connsiteY106" fmla="*/ 48951 h 140746"/>
                  <a:gd name="connsiteX107" fmla="*/ 102158 w 155127"/>
                  <a:gd name="connsiteY107" fmla="*/ 77526 h 140746"/>
                  <a:gd name="connsiteX108" fmla="*/ 92633 w 155127"/>
                  <a:gd name="connsiteY108" fmla="*/ 34663 h 140746"/>
                  <a:gd name="connsiteX109" fmla="*/ 68820 w 155127"/>
                  <a:gd name="connsiteY109" fmla="*/ 63238 h 140746"/>
                  <a:gd name="connsiteX110" fmla="*/ 64058 w 155127"/>
                  <a:gd name="connsiteY110" fmla="*/ 82288 h 140746"/>
                  <a:gd name="connsiteX111" fmla="*/ 40245 w 155127"/>
                  <a:gd name="connsiteY111" fmla="*/ 87051 h 140746"/>
                  <a:gd name="connsiteX112" fmla="*/ 16433 w 155127"/>
                  <a:gd name="connsiteY112" fmla="*/ 82288 h 140746"/>
                  <a:gd name="connsiteX113" fmla="*/ 21195 w 155127"/>
                  <a:gd name="connsiteY113" fmla="*/ 110863 h 140746"/>
                  <a:gd name="connsiteX114" fmla="*/ 40245 w 155127"/>
                  <a:gd name="connsiteY114" fmla="*/ 106101 h 140746"/>
                  <a:gd name="connsiteX115" fmla="*/ 30720 w 155127"/>
                  <a:gd name="connsiteY115" fmla="*/ 120388 h 140746"/>
                  <a:gd name="connsiteX116" fmla="*/ 2145 w 155127"/>
                  <a:gd name="connsiteY116" fmla="*/ 115626 h 140746"/>
                  <a:gd name="connsiteX117" fmla="*/ 16433 w 155127"/>
                  <a:gd name="connsiteY117" fmla="*/ 125151 h 140746"/>
                  <a:gd name="connsiteX118" fmla="*/ 11670 w 155127"/>
                  <a:gd name="connsiteY118" fmla="*/ 139438 h 140746"/>
                  <a:gd name="connsiteX119" fmla="*/ 25958 w 155127"/>
                  <a:gd name="connsiteY119" fmla="*/ 129913 h 140746"/>
                  <a:gd name="connsiteX120" fmla="*/ 102158 w 155127"/>
                  <a:gd name="connsiteY120" fmla="*/ 125151 h 140746"/>
                  <a:gd name="connsiteX121" fmla="*/ 140258 w 155127"/>
                  <a:gd name="connsiteY121" fmla="*/ 120388 h 140746"/>
                  <a:gd name="connsiteX122" fmla="*/ 154545 w 155127"/>
                  <a:gd name="connsiteY122" fmla="*/ 115626 h 140746"/>
                  <a:gd name="connsiteX123" fmla="*/ 145020 w 155127"/>
                  <a:gd name="connsiteY123" fmla="*/ 129913 h 140746"/>
                  <a:gd name="connsiteX124" fmla="*/ 149783 w 155127"/>
                  <a:gd name="connsiteY124" fmla="*/ 115626 h 140746"/>
                  <a:gd name="connsiteX125" fmla="*/ 135495 w 155127"/>
                  <a:gd name="connsiteY125" fmla="*/ 82288 h 140746"/>
                  <a:gd name="connsiteX126" fmla="*/ 125970 w 155127"/>
                  <a:gd name="connsiteY126" fmla="*/ 48951 h 140746"/>
                  <a:gd name="connsiteX127" fmla="*/ 116445 w 155127"/>
                  <a:gd name="connsiteY127" fmla="*/ 29901 h 140746"/>
                  <a:gd name="connsiteX128" fmla="*/ 111683 w 155127"/>
                  <a:gd name="connsiteY128" fmla="*/ 15613 h 140746"/>
                  <a:gd name="connsiteX129" fmla="*/ 92633 w 155127"/>
                  <a:gd name="connsiteY129" fmla="*/ 34663 h 140746"/>
                  <a:gd name="connsiteX130" fmla="*/ 83108 w 155127"/>
                  <a:gd name="connsiteY130" fmla="*/ 48951 h 140746"/>
                  <a:gd name="connsiteX131" fmla="*/ 45008 w 155127"/>
                  <a:gd name="connsiteY131" fmla="*/ 58476 h 140746"/>
                  <a:gd name="connsiteX132" fmla="*/ 30720 w 155127"/>
                  <a:gd name="connsiteY132" fmla="*/ 68001 h 140746"/>
                  <a:gd name="connsiteX133" fmla="*/ 21195 w 155127"/>
                  <a:gd name="connsiteY133" fmla="*/ 91813 h 140746"/>
                  <a:gd name="connsiteX134" fmla="*/ 6908 w 155127"/>
                  <a:gd name="connsiteY134" fmla="*/ 96576 h 140746"/>
                  <a:gd name="connsiteX135" fmla="*/ 30720 w 155127"/>
                  <a:gd name="connsiteY135" fmla="*/ 91813 h 140746"/>
                  <a:gd name="connsiteX136" fmla="*/ 35483 w 155127"/>
                  <a:gd name="connsiteY136" fmla="*/ 77526 h 140746"/>
                  <a:gd name="connsiteX137" fmla="*/ 78345 w 155127"/>
                  <a:gd name="connsiteY137" fmla="*/ 58476 h 140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</a:cxnLst>
                <a:rect l="l" t="t" r="r" b="b"/>
                <a:pathLst>
                  <a:path w="155127" h="140746">
                    <a:moveTo>
                      <a:pt x="78345" y="58476"/>
                    </a:moveTo>
                    <a:cubicBezTo>
                      <a:pt x="79139" y="58476"/>
                      <a:pt x="46959" y="69134"/>
                      <a:pt x="40245" y="77526"/>
                    </a:cubicBezTo>
                    <a:cubicBezTo>
                      <a:pt x="37109" y="81446"/>
                      <a:pt x="37070" y="87051"/>
                      <a:pt x="35483" y="91813"/>
                    </a:cubicBezTo>
                    <a:cubicBezTo>
                      <a:pt x="62904" y="98669"/>
                      <a:pt x="77723" y="104549"/>
                      <a:pt x="111683" y="91813"/>
                    </a:cubicBezTo>
                    <a:cubicBezTo>
                      <a:pt x="118330" y="89320"/>
                      <a:pt x="99159" y="85085"/>
                      <a:pt x="92633" y="82288"/>
                    </a:cubicBezTo>
                    <a:cubicBezTo>
                      <a:pt x="88019" y="80311"/>
                      <a:pt x="83108" y="79113"/>
                      <a:pt x="78345" y="77526"/>
                    </a:cubicBezTo>
                    <a:cubicBezTo>
                      <a:pt x="69036" y="83733"/>
                      <a:pt x="48126" y="93776"/>
                      <a:pt x="54533" y="110863"/>
                    </a:cubicBezTo>
                    <a:cubicBezTo>
                      <a:pt x="57783" y="119530"/>
                      <a:pt x="70408" y="120388"/>
                      <a:pt x="78345" y="125151"/>
                    </a:cubicBezTo>
                    <a:cubicBezTo>
                      <a:pt x="83108" y="123563"/>
                      <a:pt x="92633" y="125408"/>
                      <a:pt x="92633" y="120388"/>
                    </a:cubicBezTo>
                    <a:cubicBezTo>
                      <a:pt x="92633" y="114664"/>
                      <a:pt x="83775" y="112673"/>
                      <a:pt x="78345" y="110863"/>
                    </a:cubicBezTo>
                    <a:cubicBezTo>
                      <a:pt x="69184" y="107810"/>
                      <a:pt x="59295" y="107688"/>
                      <a:pt x="49770" y="106101"/>
                    </a:cubicBezTo>
                    <a:cubicBezTo>
                      <a:pt x="45008" y="107688"/>
                      <a:pt x="31467" y="107851"/>
                      <a:pt x="35483" y="110863"/>
                    </a:cubicBezTo>
                    <a:cubicBezTo>
                      <a:pt x="57572" y="127430"/>
                      <a:pt x="94024" y="117868"/>
                      <a:pt x="116445" y="115626"/>
                    </a:cubicBezTo>
                    <a:cubicBezTo>
                      <a:pt x="108469" y="111638"/>
                      <a:pt x="65991" y="85730"/>
                      <a:pt x="49770" y="91813"/>
                    </a:cubicBezTo>
                    <a:cubicBezTo>
                      <a:pt x="43122" y="94306"/>
                      <a:pt x="43420" y="104513"/>
                      <a:pt x="40245" y="110863"/>
                    </a:cubicBezTo>
                    <a:cubicBezTo>
                      <a:pt x="48183" y="114038"/>
                      <a:pt x="55519" y="119981"/>
                      <a:pt x="64058" y="120388"/>
                    </a:cubicBezTo>
                    <a:cubicBezTo>
                      <a:pt x="121797" y="123138"/>
                      <a:pt x="120745" y="122131"/>
                      <a:pt x="154545" y="110863"/>
                    </a:cubicBezTo>
                    <a:cubicBezTo>
                      <a:pt x="149783" y="107688"/>
                      <a:pt x="145377" y="103898"/>
                      <a:pt x="140258" y="101338"/>
                    </a:cubicBezTo>
                    <a:cubicBezTo>
                      <a:pt x="92283" y="77351"/>
                      <a:pt x="107751" y="86932"/>
                      <a:pt x="40245" y="96576"/>
                    </a:cubicBezTo>
                    <a:cubicBezTo>
                      <a:pt x="41833" y="101338"/>
                      <a:pt x="40001" y="110505"/>
                      <a:pt x="45008" y="110863"/>
                    </a:cubicBezTo>
                    <a:cubicBezTo>
                      <a:pt x="65835" y="112350"/>
                      <a:pt x="89015" y="112081"/>
                      <a:pt x="106920" y="101338"/>
                    </a:cubicBezTo>
                    <a:cubicBezTo>
                      <a:pt x="117895" y="94753"/>
                      <a:pt x="81520" y="98163"/>
                      <a:pt x="68820" y="96576"/>
                    </a:cubicBezTo>
                    <a:cubicBezTo>
                      <a:pt x="57708" y="99751"/>
                      <a:pt x="45393" y="100155"/>
                      <a:pt x="35483" y="106101"/>
                    </a:cubicBezTo>
                    <a:cubicBezTo>
                      <a:pt x="28677" y="110185"/>
                      <a:pt x="18247" y="117781"/>
                      <a:pt x="21195" y="125151"/>
                    </a:cubicBezTo>
                    <a:cubicBezTo>
                      <a:pt x="24201" y="132667"/>
                      <a:pt x="37070" y="128326"/>
                      <a:pt x="45008" y="129913"/>
                    </a:cubicBezTo>
                    <a:cubicBezTo>
                      <a:pt x="53301" y="129321"/>
                      <a:pt x="134595" y="129848"/>
                      <a:pt x="149783" y="110863"/>
                    </a:cubicBezTo>
                    <a:cubicBezTo>
                      <a:pt x="154218" y="105319"/>
                      <a:pt x="137083" y="104513"/>
                      <a:pt x="130733" y="101338"/>
                    </a:cubicBezTo>
                    <a:cubicBezTo>
                      <a:pt x="108508" y="104513"/>
                      <a:pt x="85838" y="105418"/>
                      <a:pt x="64058" y="110863"/>
                    </a:cubicBezTo>
                    <a:cubicBezTo>
                      <a:pt x="53727" y="113446"/>
                      <a:pt x="25958" y="120388"/>
                      <a:pt x="35483" y="125151"/>
                    </a:cubicBezTo>
                    <a:cubicBezTo>
                      <a:pt x="40755" y="127787"/>
                      <a:pt x="115740" y="101573"/>
                      <a:pt x="116445" y="101338"/>
                    </a:cubicBezTo>
                    <a:cubicBezTo>
                      <a:pt x="113270" y="94988"/>
                      <a:pt x="114004" y="81816"/>
                      <a:pt x="106920" y="82288"/>
                    </a:cubicBezTo>
                    <a:cubicBezTo>
                      <a:pt x="84858" y="83759"/>
                      <a:pt x="64518" y="95696"/>
                      <a:pt x="45008" y="106101"/>
                    </a:cubicBezTo>
                    <a:cubicBezTo>
                      <a:pt x="39958" y="108795"/>
                      <a:pt x="29759" y="120388"/>
                      <a:pt x="35483" y="120388"/>
                    </a:cubicBezTo>
                    <a:cubicBezTo>
                      <a:pt x="73879" y="120388"/>
                      <a:pt x="111683" y="110863"/>
                      <a:pt x="149783" y="106101"/>
                    </a:cubicBezTo>
                    <a:cubicBezTo>
                      <a:pt x="140766" y="88067"/>
                      <a:pt x="142513" y="79030"/>
                      <a:pt x="116445" y="82288"/>
                    </a:cubicBezTo>
                    <a:cubicBezTo>
                      <a:pt x="110081" y="83083"/>
                      <a:pt x="82051" y="109278"/>
                      <a:pt x="83108" y="110863"/>
                    </a:cubicBezTo>
                    <a:cubicBezTo>
                      <a:pt x="88464" y="118898"/>
                      <a:pt x="102158" y="107688"/>
                      <a:pt x="111683" y="106101"/>
                    </a:cubicBezTo>
                    <a:cubicBezTo>
                      <a:pt x="120215" y="97568"/>
                      <a:pt x="152999" y="73819"/>
                      <a:pt x="97395" y="77526"/>
                    </a:cubicBezTo>
                    <a:cubicBezTo>
                      <a:pt x="72110" y="79212"/>
                      <a:pt x="49275" y="100783"/>
                      <a:pt x="30720" y="115626"/>
                    </a:cubicBezTo>
                    <a:cubicBezTo>
                      <a:pt x="43420" y="118801"/>
                      <a:pt x="55747" y="125839"/>
                      <a:pt x="68820" y="125151"/>
                    </a:cubicBezTo>
                    <a:cubicBezTo>
                      <a:pt x="86895" y="124200"/>
                      <a:pt x="108409" y="123662"/>
                      <a:pt x="121208" y="110863"/>
                    </a:cubicBezTo>
                    <a:cubicBezTo>
                      <a:pt x="141216" y="90855"/>
                      <a:pt x="89268" y="82637"/>
                      <a:pt x="87870" y="82288"/>
                    </a:cubicBezTo>
                    <a:cubicBezTo>
                      <a:pt x="79933" y="88638"/>
                      <a:pt x="72385" y="95509"/>
                      <a:pt x="64058" y="101338"/>
                    </a:cubicBezTo>
                    <a:cubicBezTo>
                      <a:pt x="56475" y="106647"/>
                      <a:pt x="31463" y="112698"/>
                      <a:pt x="40245" y="115626"/>
                    </a:cubicBezTo>
                    <a:cubicBezTo>
                      <a:pt x="51923" y="119519"/>
                      <a:pt x="101547" y="96157"/>
                      <a:pt x="111683" y="91813"/>
                    </a:cubicBezTo>
                    <a:cubicBezTo>
                      <a:pt x="114858" y="87051"/>
                      <a:pt x="122331" y="83138"/>
                      <a:pt x="121208" y="77526"/>
                    </a:cubicBezTo>
                    <a:cubicBezTo>
                      <a:pt x="120085" y="71913"/>
                      <a:pt x="112605" y="67332"/>
                      <a:pt x="106920" y="68001"/>
                    </a:cubicBezTo>
                    <a:cubicBezTo>
                      <a:pt x="83964" y="70702"/>
                      <a:pt x="62470" y="80701"/>
                      <a:pt x="40245" y="87051"/>
                    </a:cubicBezTo>
                    <a:cubicBezTo>
                      <a:pt x="15933" y="103259"/>
                      <a:pt x="614" y="109195"/>
                      <a:pt x="83108" y="101338"/>
                    </a:cubicBezTo>
                    <a:cubicBezTo>
                      <a:pt x="98100" y="99910"/>
                      <a:pt x="111683" y="91813"/>
                      <a:pt x="125970" y="87051"/>
                    </a:cubicBezTo>
                    <a:cubicBezTo>
                      <a:pt x="127558" y="82288"/>
                      <a:pt x="132597" y="77424"/>
                      <a:pt x="130733" y="72763"/>
                    </a:cubicBezTo>
                    <a:cubicBezTo>
                      <a:pt x="128607" y="67448"/>
                      <a:pt x="122154" y="62830"/>
                      <a:pt x="116445" y="63238"/>
                    </a:cubicBezTo>
                    <a:cubicBezTo>
                      <a:pt x="98391" y="64528"/>
                      <a:pt x="81520" y="72763"/>
                      <a:pt x="64058" y="77526"/>
                    </a:cubicBezTo>
                    <a:cubicBezTo>
                      <a:pt x="59295" y="82288"/>
                      <a:pt x="43746" y="94825"/>
                      <a:pt x="49770" y="91813"/>
                    </a:cubicBezTo>
                    <a:cubicBezTo>
                      <a:pt x="65129" y="84133"/>
                      <a:pt x="79343" y="74112"/>
                      <a:pt x="92633" y="63238"/>
                    </a:cubicBezTo>
                    <a:cubicBezTo>
                      <a:pt x="97063" y="59614"/>
                      <a:pt x="107711" y="47563"/>
                      <a:pt x="102158" y="48951"/>
                    </a:cubicBezTo>
                    <a:cubicBezTo>
                      <a:pt x="78700" y="54816"/>
                      <a:pt x="57708" y="68001"/>
                      <a:pt x="35483" y="77526"/>
                    </a:cubicBezTo>
                    <a:cubicBezTo>
                      <a:pt x="25084" y="108718"/>
                      <a:pt x="20790" y="108684"/>
                      <a:pt x="92633" y="72763"/>
                    </a:cubicBezTo>
                    <a:cubicBezTo>
                      <a:pt x="97123" y="70518"/>
                      <a:pt x="95808" y="63238"/>
                      <a:pt x="97395" y="58476"/>
                    </a:cubicBezTo>
                    <a:cubicBezTo>
                      <a:pt x="95808" y="53713"/>
                      <a:pt x="96810" y="46973"/>
                      <a:pt x="92633" y="44188"/>
                    </a:cubicBezTo>
                    <a:cubicBezTo>
                      <a:pt x="72713" y="30908"/>
                      <a:pt x="63847" y="41396"/>
                      <a:pt x="49770" y="53713"/>
                    </a:cubicBezTo>
                    <a:cubicBezTo>
                      <a:pt x="43012" y="59626"/>
                      <a:pt x="27880" y="64244"/>
                      <a:pt x="30720" y="72763"/>
                    </a:cubicBezTo>
                    <a:cubicBezTo>
                      <a:pt x="33280" y="80442"/>
                      <a:pt x="46595" y="69588"/>
                      <a:pt x="54533" y="68001"/>
                    </a:cubicBezTo>
                    <a:cubicBezTo>
                      <a:pt x="60883" y="63238"/>
                      <a:pt x="68502" y="59811"/>
                      <a:pt x="73583" y="53713"/>
                    </a:cubicBezTo>
                    <a:cubicBezTo>
                      <a:pt x="76797" y="49857"/>
                      <a:pt x="83267" y="38441"/>
                      <a:pt x="78345" y="39426"/>
                    </a:cubicBezTo>
                    <a:cubicBezTo>
                      <a:pt x="67120" y="41671"/>
                      <a:pt x="49770" y="47028"/>
                      <a:pt x="49770" y="58476"/>
                    </a:cubicBezTo>
                    <a:cubicBezTo>
                      <a:pt x="49770" y="69125"/>
                      <a:pt x="68820" y="48951"/>
                      <a:pt x="78345" y="44188"/>
                    </a:cubicBezTo>
                    <a:cubicBezTo>
                      <a:pt x="81520" y="36251"/>
                      <a:pt x="89079" y="28839"/>
                      <a:pt x="87870" y="20376"/>
                    </a:cubicBezTo>
                    <a:cubicBezTo>
                      <a:pt x="87061" y="14710"/>
                      <a:pt x="77929" y="7126"/>
                      <a:pt x="73583" y="10851"/>
                    </a:cubicBezTo>
                    <a:cubicBezTo>
                      <a:pt x="62802" y="20092"/>
                      <a:pt x="57977" y="35176"/>
                      <a:pt x="54533" y="48951"/>
                    </a:cubicBezTo>
                    <a:cubicBezTo>
                      <a:pt x="52608" y="56651"/>
                      <a:pt x="64058" y="36251"/>
                      <a:pt x="68820" y="29901"/>
                    </a:cubicBezTo>
                    <a:cubicBezTo>
                      <a:pt x="67233" y="23551"/>
                      <a:pt x="70268" y="8781"/>
                      <a:pt x="64058" y="10851"/>
                    </a:cubicBezTo>
                    <a:cubicBezTo>
                      <a:pt x="55948" y="13554"/>
                      <a:pt x="46423" y="37367"/>
                      <a:pt x="54533" y="34663"/>
                    </a:cubicBezTo>
                    <a:cubicBezTo>
                      <a:pt x="66295" y="30742"/>
                      <a:pt x="70408" y="15613"/>
                      <a:pt x="78345" y="6088"/>
                    </a:cubicBezTo>
                    <a:cubicBezTo>
                      <a:pt x="75170" y="18788"/>
                      <a:pt x="68820" y="31097"/>
                      <a:pt x="68820" y="44188"/>
                    </a:cubicBezTo>
                    <a:cubicBezTo>
                      <a:pt x="68820" y="52737"/>
                      <a:pt x="77401" y="28872"/>
                      <a:pt x="78345" y="20376"/>
                    </a:cubicBezTo>
                    <a:cubicBezTo>
                      <a:pt x="79068" y="13871"/>
                      <a:pt x="72657" y="-5154"/>
                      <a:pt x="73583" y="1326"/>
                    </a:cubicBezTo>
                    <a:cubicBezTo>
                      <a:pt x="76093" y="18896"/>
                      <a:pt x="79933" y="36251"/>
                      <a:pt x="83108" y="53713"/>
                    </a:cubicBezTo>
                    <a:cubicBezTo>
                      <a:pt x="84695" y="47363"/>
                      <a:pt x="87870" y="41208"/>
                      <a:pt x="87870" y="34663"/>
                    </a:cubicBezTo>
                    <a:cubicBezTo>
                      <a:pt x="87870" y="29643"/>
                      <a:pt x="83108" y="15356"/>
                      <a:pt x="83108" y="20376"/>
                    </a:cubicBezTo>
                    <a:cubicBezTo>
                      <a:pt x="83108" y="36330"/>
                      <a:pt x="86283" y="52126"/>
                      <a:pt x="87870" y="68001"/>
                    </a:cubicBezTo>
                    <a:cubicBezTo>
                      <a:pt x="110451" y="22839"/>
                      <a:pt x="91996" y="57504"/>
                      <a:pt x="92633" y="63238"/>
                    </a:cubicBezTo>
                    <a:cubicBezTo>
                      <a:pt x="93742" y="73217"/>
                      <a:pt x="98983" y="82288"/>
                      <a:pt x="102158" y="91813"/>
                    </a:cubicBezTo>
                    <a:cubicBezTo>
                      <a:pt x="103745" y="83876"/>
                      <a:pt x="106920" y="76095"/>
                      <a:pt x="106920" y="68001"/>
                    </a:cubicBezTo>
                    <a:cubicBezTo>
                      <a:pt x="106920" y="9620"/>
                      <a:pt x="100543" y="45885"/>
                      <a:pt x="97395" y="58476"/>
                    </a:cubicBezTo>
                    <a:cubicBezTo>
                      <a:pt x="98983" y="68001"/>
                      <a:pt x="104052" y="96520"/>
                      <a:pt x="102158" y="87051"/>
                    </a:cubicBezTo>
                    <a:cubicBezTo>
                      <a:pt x="100570" y="79113"/>
                      <a:pt x="96064" y="55253"/>
                      <a:pt x="97395" y="63238"/>
                    </a:cubicBezTo>
                    <a:cubicBezTo>
                      <a:pt x="102983" y="96765"/>
                      <a:pt x="92997" y="88759"/>
                      <a:pt x="116445" y="96576"/>
                    </a:cubicBezTo>
                    <a:cubicBezTo>
                      <a:pt x="113270" y="85463"/>
                      <a:pt x="118477" y="63238"/>
                      <a:pt x="106920" y="63238"/>
                    </a:cubicBezTo>
                    <a:cubicBezTo>
                      <a:pt x="95694" y="63238"/>
                      <a:pt x="101034" y="93026"/>
                      <a:pt x="111683" y="96576"/>
                    </a:cubicBezTo>
                    <a:cubicBezTo>
                      <a:pt x="121208" y="99751"/>
                      <a:pt x="118033" y="77526"/>
                      <a:pt x="121208" y="68001"/>
                    </a:cubicBezTo>
                    <a:cubicBezTo>
                      <a:pt x="118033" y="61651"/>
                      <a:pt x="112850" y="41948"/>
                      <a:pt x="111683" y="48951"/>
                    </a:cubicBezTo>
                    <a:cubicBezTo>
                      <a:pt x="109060" y="64688"/>
                      <a:pt x="109759" y="82090"/>
                      <a:pt x="116445" y="96576"/>
                    </a:cubicBezTo>
                    <a:cubicBezTo>
                      <a:pt x="120324" y="104981"/>
                      <a:pt x="132320" y="106101"/>
                      <a:pt x="140258" y="110863"/>
                    </a:cubicBezTo>
                    <a:cubicBezTo>
                      <a:pt x="137083" y="101338"/>
                      <a:pt x="133375" y="91974"/>
                      <a:pt x="130733" y="82288"/>
                    </a:cubicBezTo>
                    <a:cubicBezTo>
                      <a:pt x="128603" y="74479"/>
                      <a:pt x="128812" y="66055"/>
                      <a:pt x="125970" y="58476"/>
                    </a:cubicBezTo>
                    <a:cubicBezTo>
                      <a:pt x="123960" y="53117"/>
                      <a:pt x="119620" y="48951"/>
                      <a:pt x="116445" y="44188"/>
                    </a:cubicBezTo>
                    <a:cubicBezTo>
                      <a:pt x="118033" y="55301"/>
                      <a:pt x="118254" y="66696"/>
                      <a:pt x="121208" y="77526"/>
                    </a:cubicBezTo>
                    <a:cubicBezTo>
                      <a:pt x="123076" y="84375"/>
                      <a:pt x="128693" y="89776"/>
                      <a:pt x="130733" y="96576"/>
                    </a:cubicBezTo>
                    <a:cubicBezTo>
                      <a:pt x="133508" y="105825"/>
                      <a:pt x="132441" y="115990"/>
                      <a:pt x="135495" y="125151"/>
                    </a:cubicBezTo>
                    <a:cubicBezTo>
                      <a:pt x="137305" y="130581"/>
                      <a:pt x="145020" y="145162"/>
                      <a:pt x="145020" y="139438"/>
                    </a:cubicBezTo>
                    <a:cubicBezTo>
                      <a:pt x="145020" y="115166"/>
                      <a:pt x="118648" y="102689"/>
                      <a:pt x="106920" y="87051"/>
                    </a:cubicBezTo>
                    <a:lnTo>
                      <a:pt x="92633" y="68001"/>
                    </a:lnTo>
                    <a:cubicBezTo>
                      <a:pt x="91045" y="61651"/>
                      <a:pt x="89668" y="55245"/>
                      <a:pt x="87870" y="48951"/>
                    </a:cubicBezTo>
                    <a:cubicBezTo>
                      <a:pt x="86491" y="44124"/>
                      <a:pt x="80863" y="30173"/>
                      <a:pt x="83108" y="34663"/>
                    </a:cubicBezTo>
                    <a:cubicBezTo>
                      <a:pt x="106076" y="80594"/>
                      <a:pt x="74342" y="36526"/>
                      <a:pt x="116445" y="87051"/>
                    </a:cubicBezTo>
                    <a:cubicBezTo>
                      <a:pt x="113270" y="74351"/>
                      <a:pt x="117812" y="56213"/>
                      <a:pt x="106920" y="48951"/>
                    </a:cubicBezTo>
                    <a:cubicBezTo>
                      <a:pt x="98886" y="43594"/>
                      <a:pt x="108986" y="84354"/>
                      <a:pt x="102158" y="77526"/>
                    </a:cubicBezTo>
                    <a:cubicBezTo>
                      <a:pt x="91809" y="67176"/>
                      <a:pt x="95808" y="48951"/>
                      <a:pt x="92633" y="34663"/>
                    </a:cubicBezTo>
                    <a:cubicBezTo>
                      <a:pt x="75686" y="45961"/>
                      <a:pt x="76876" y="41754"/>
                      <a:pt x="68820" y="63238"/>
                    </a:cubicBezTo>
                    <a:cubicBezTo>
                      <a:pt x="66522" y="69367"/>
                      <a:pt x="69086" y="78098"/>
                      <a:pt x="64058" y="82288"/>
                    </a:cubicBezTo>
                    <a:cubicBezTo>
                      <a:pt x="57839" y="87470"/>
                      <a:pt x="48183" y="85463"/>
                      <a:pt x="40245" y="87051"/>
                    </a:cubicBezTo>
                    <a:cubicBezTo>
                      <a:pt x="32308" y="85463"/>
                      <a:pt x="23461" y="78272"/>
                      <a:pt x="16433" y="82288"/>
                    </a:cubicBezTo>
                    <a:cubicBezTo>
                      <a:pt x="-19234" y="102670"/>
                      <a:pt x="13053" y="108149"/>
                      <a:pt x="21195" y="110863"/>
                    </a:cubicBezTo>
                    <a:cubicBezTo>
                      <a:pt x="27545" y="109276"/>
                      <a:pt x="35617" y="101473"/>
                      <a:pt x="40245" y="106101"/>
                    </a:cubicBezTo>
                    <a:cubicBezTo>
                      <a:pt x="44292" y="110148"/>
                      <a:pt x="36273" y="119000"/>
                      <a:pt x="30720" y="120388"/>
                    </a:cubicBezTo>
                    <a:cubicBezTo>
                      <a:pt x="21352" y="122730"/>
                      <a:pt x="11670" y="117213"/>
                      <a:pt x="2145" y="115626"/>
                    </a:cubicBezTo>
                    <a:lnTo>
                      <a:pt x="16433" y="125151"/>
                    </a:lnTo>
                    <a:cubicBezTo>
                      <a:pt x="14845" y="129913"/>
                      <a:pt x="7180" y="137193"/>
                      <a:pt x="11670" y="139438"/>
                    </a:cubicBezTo>
                    <a:cubicBezTo>
                      <a:pt x="16790" y="141998"/>
                      <a:pt x="20304" y="130806"/>
                      <a:pt x="25958" y="129913"/>
                    </a:cubicBezTo>
                    <a:cubicBezTo>
                      <a:pt x="51096" y="125944"/>
                      <a:pt x="76758" y="126738"/>
                      <a:pt x="102158" y="125151"/>
                    </a:cubicBezTo>
                    <a:cubicBezTo>
                      <a:pt x="114858" y="123563"/>
                      <a:pt x="127666" y="122678"/>
                      <a:pt x="140258" y="120388"/>
                    </a:cubicBezTo>
                    <a:cubicBezTo>
                      <a:pt x="145197" y="119490"/>
                      <a:pt x="152300" y="111136"/>
                      <a:pt x="154545" y="115626"/>
                    </a:cubicBezTo>
                    <a:cubicBezTo>
                      <a:pt x="157104" y="120746"/>
                      <a:pt x="150744" y="129913"/>
                      <a:pt x="145020" y="129913"/>
                    </a:cubicBezTo>
                    <a:cubicBezTo>
                      <a:pt x="140000" y="129913"/>
                      <a:pt x="148195" y="120388"/>
                      <a:pt x="149783" y="115626"/>
                    </a:cubicBezTo>
                    <a:cubicBezTo>
                      <a:pt x="139870" y="75977"/>
                      <a:pt x="151941" y="115180"/>
                      <a:pt x="135495" y="82288"/>
                    </a:cubicBezTo>
                    <a:cubicBezTo>
                      <a:pt x="129741" y="70780"/>
                      <a:pt x="130545" y="61150"/>
                      <a:pt x="125970" y="48951"/>
                    </a:cubicBezTo>
                    <a:cubicBezTo>
                      <a:pt x="123477" y="42304"/>
                      <a:pt x="119242" y="36427"/>
                      <a:pt x="116445" y="29901"/>
                    </a:cubicBezTo>
                    <a:cubicBezTo>
                      <a:pt x="114468" y="25287"/>
                      <a:pt x="113270" y="20376"/>
                      <a:pt x="111683" y="15613"/>
                    </a:cubicBezTo>
                    <a:cubicBezTo>
                      <a:pt x="100436" y="60601"/>
                      <a:pt x="108012" y="65422"/>
                      <a:pt x="92633" y="34663"/>
                    </a:cubicBezTo>
                    <a:cubicBezTo>
                      <a:pt x="89458" y="39426"/>
                      <a:pt x="88228" y="46391"/>
                      <a:pt x="83108" y="48951"/>
                    </a:cubicBezTo>
                    <a:cubicBezTo>
                      <a:pt x="71399" y="54806"/>
                      <a:pt x="45008" y="58476"/>
                      <a:pt x="45008" y="58476"/>
                    </a:cubicBezTo>
                    <a:cubicBezTo>
                      <a:pt x="40245" y="61651"/>
                      <a:pt x="32676" y="62622"/>
                      <a:pt x="30720" y="68001"/>
                    </a:cubicBezTo>
                    <a:cubicBezTo>
                      <a:pt x="20156" y="97052"/>
                      <a:pt x="31758" y="134059"/>
                      <a:pt x="21195" y="91813"/>
                    </a:cubicBezTo>
                    <a:cubicBezTo>
                      <a:pt x="16433" y="93401"/>
                      <a:pt x="1888" y="96576"/>
                      <a:pt x="6908" y="96576"/>
                    </a:cubicBezTo>
                    <a:cubicBezTo>
                      <a:pt x="15003" y="96576"/>
                      <a:pt x="23985" y="96303"/>
                      <a:pt x="30720" y="91813"/>
                    </a:cubicBezTo>
                    <a:cubicBezTo>
                      <a:pt x="34897" y="89028"/>
                      <a:pt x="34104" y="82353"/>
                      <a:pt x="35483" y="77526"/>
                    </a:cubicBezTo>
                    <a:cubicBezTo>
                      <a:pt x="37281" y="71232"/>
                      <a:pt x="77551" y="58476"/>
                      <a:pt x="78345" y="58476"/>
                    </a:cubicBezTo>
                    <a:close/>
                  </a:path>
                </a:pathLst>
              </a:custGeom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4250030" y="4663024"/>
              <a:ext cx="688247" cy="203158"/>
              <a:chOff x="1853837" y="4674662"/>
              <a:chExt cx="688247" cy="203158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1853837" y="4674662"/>
                <a:ext cx="226422" cy="202138"/>
              </a:xfrm>
              <a:prstGeom prst="rect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2080260" y="4675682"/>
                <a:ext cx="226422" cy="202138"/>
              </a:xfrm>
              <a:prstGeom prst="rect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2315662" y="4675682"/>
                <a:ext cx="226422" cy="20213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5180610" y="4024628"/>
              <a:ext cx="102784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50" dirty="0" smtClean="0"/>
                <a:t>3/4 not </a:t>
              </a:r>
              <a:r>
                <a:rPr lang="en-US" sz="1050" dirty="0" smtClean="0"/>
                <a:t>shaded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521100" y="3863796"/>
              <a:ext cx="84029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50" dirty="0" smtClean="0"/>
                <a:t>1/4</a:t>
              </a:r>
              <a:r>
                <a:rPr lang="en-US" sz="900" dirty="0" smtClean="0"/>
                <a:t>  </a:t>
              </a:r>
              <a:r>
                <a:rPr lang="en-US" sz="1050" dirty="0" smtClean="0"/>
                <a:t>shaded</a:t>
              </a:r>
              <a:endParaRPr lang="en-US" dirty="0"/>
            </a:p>
          </p:txBody>
        </p:sp>
        <p:cxnSp>
          <p:nvCxnSpPr>
            <p:cNvPr id="37" name="Straight Arrow Connector 36"/>
            <p:cNvCxnSpPr>
              <a:stCxn id="75" idx="3"/>
            </p:cNvCxnSpPr>
            <p:nvPr/>
          </p:nvCxnSpPr>
          <p:spPr>
            <a:xfrm flipV="1">
              <a:off x="4361395" y="3990756"/>
              <a:ext cx="134633" cy="38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4" idx="1"/>
            </p:cNvCxnSpPr>
            <p:nvPr/>
          </p:nvCxnSpPr>
          <p:spPr>
            <a:xfrm flipH="1">
              <a:off x="4894380" y="4155433"/>
              <a:ext cx="286230" cy="821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/>
            <p:cNvSpPr/>
            <p:nvPr/>
          </p:nvSpPr>
          <p:spPr>
            <a:xfrm>
              <a:off x="5464200" y="4664044"/>
              <a:ext cx="1016625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50" dirty="0" smtClean="0"/>
                <a:t>1/3 not shaded</a:t>
              </a:r>
              <a:endParaRPr lang="en-US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934390" y="4654987"/>
              <a:ext cx="1016625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50" dirty="0" smtClean="0"/>
                <a:t>2/3 not shaded</a:t>
              </a:r>
              <a:endParaRPr lang="en-US" dirty="0"/>
            </a:p>
          </p:txBody>
        </p:sp>
        <p:cxnSp>
          <p:nvCxnSpPr>
            <p:cNvPr id="48" name="Straight Arrow Connector 47"/>
            <p:cNvCxnSpPr>
              <a:stCxn id="82" idx="3"/>
            </p:cNvCxnSpPr>
            <p:nvPr/>
          </p:nvCxnSpPr>
          <p:spPr>
            <a:xfrm>
              <a:off x="3951015" y="4781945"/>
              <a:ext cx="217785" cy="905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80" idx="1"/>
            </p:cNvCxnSpPr>
            <p:nvPr/>
          </p:nvCxnSpPr>
          <p:spPr>
            <a:xfrm flipH="1" flipV="1">
              <a:off x="5037495" y="4764093"/>
              <a:ext cx="426705" cy="269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9839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4"/>
          <p:cNvSpPr txBox="1">
            <a:spLocks noChangeArrowheads="1"/>
          </p:cNvSpPr>
          <p:nvPr/>
        </p:nvSpPr>
        <p:spPr bwMode="auto">
          <a:xfrm>
            <a:off x="-28074" y="7315200"/>
            <a:ext cx="6858000" cy="363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Metric “Measurement” Customary</a:t>
            </a:r>
            <a:endParaRPr lang="en-US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507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304800" y="484909"/>
            <a:ext cx="6082553" cy="2486891"/>
          </a:xfrm>
        </p:spPr>
        <p:txBody>
          <a:bodyPr>
            <a:normAutofit/>
          </a:bodyPr>
          <a:lstStyle/>
          <a:p>
            <a:r>
              <a:rPr lang="en-US" sz="1800" dirty="0" smtClean="0"/>
              <a:t>When measuring anything always start at the “0”.</a:t>
            </a:r>
          </a:p>
          <a:p>
            <a:r>
              <a:rPr lang="en-US" sz="1800" dirty="0" smtClean="0"/>
              <a:t>What would be a reasonable estimate for the length of a car?</a:t>
            </a:r>
          </a:p>
          <a:p>
            <a:pPr lvl="1"/>
            <a:r>
              <a:rPr lang="en-US" sz="1400" dirty="0" smtClean="0"/>
              <a:t>A)  4 meters (m)</a:t>
            </a:r>
          </a:p>
          <a:p>
            <a:pPr lvl="1"/>
            <a:r>
              <a:rPr lang="en-US" sz="1400" dirty="0" smtClean="0"/>
              <a:t>B)  4 centimeters (cm)</a:t>
            </a:r>
          </a:p>
          <a:p>
            <a:pPr lvl="1"/>
            <a:r>
              <a:rPr lang="en-US" sz="1400" dirty="0" smtClean="0"/>
              <a:t>C)  4 millimeters (mm)</a:t>
            </a:r>
          </a:p>
          <a:p>
            <a:pPr lvl="1"/>
            <a:r>
              <a:rPr lang="en-US" sz="1400" dirty="0" smtClean="0"/>
              <a:t>D)  4 inches (in)</a:t>
            </a:r>
          </a:p>
          <a:p>
            <a:r>
              <a:rPr lang="en-US" sz="1800" dirty="0" smtClean="0"/>
              <a:t>Give examples of items that could represent the following:</a:t>
            </a:r>
            <a:endParaRPr lang="en-US" sz="1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268504"/>
              </p:ext>
            </p:extLst>
          </p:nvPr>
        </p:nvGraphicFramePr>
        <p:xfrm>
          <a:off x="238626" y="2971800"/>
          <a:ext cx="6324600" cy="4069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100"/>
                <a:gridCol w="1054100"/>
                <a:gridCol w="1054100"/>
                <a:gridCol w="1054100"/>
                <a:gridCol w="1054100"/>
                <a:gridCol w="1054100"/>
              </a:tblGrid>
              <a:tr h="3699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cm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inches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foot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yard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meter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mile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9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9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9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9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9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9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9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9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9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9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90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919</Words>
  <Application>Microsoft Office PowerPoint</Application>
  <PresentationFormat>On-screen Show (4:3)</PresentationFormat>
  <Paragraphs>325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Midland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rebecca.gage</dc:creator>
  <cp:lastModifiedBy>rebecca.gage</cp:lastModifiedBy>
  <cp:revision>123</cp:revision>
  <cp:lastPrinted>2011-04-12T17:28:56Z</cp:lastPrinted>
  <dcterms:created xsi:type="dcterms:W3CDTF">2011-04-08T19:58:35Z</dcterms:created>
  <dcterms:modified xsi:type="dcterms:W3CDTF">2011-04-12T17:32:43Z</dcterms:modified>
</cp:coreProperties>
</file>